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slides/slide33.xml" ContentType="application/vnd.openxmlformats-officedocument.presentationml.sl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slideLayouts/slideLayout13.xml" ContentType="application/vnd.openxmlformats-officedocument.presentationml.slideLayout+xml"/>
  <Override PartName="/ppt/notesSlides/notesSlide13.xml" ContentType="application/vnd.openxmlformats-officedocument.presentationml.notesSlide+xml"/>
  <Override PartName="/ppt/diagrams/drawing2.xml" ContentType="application/vnd.ms-office.drawingml.diagramDrawing+xml"/>
  <Override PartName="/ppt/diagrams/data2.xml" ContentType="application/vnd.openxmlformats-officedocument.drawingml.diagramData+xml"/>
  <Override PartName="/ppt/slides/slide28.xml" ContentType="application/vnd.openxmlformats-officedocument.presentationml.slide+xml"/>
  <Override PartName="/ppt/slideLayouts/slideLayout12.xml" ContentType="application/vnd.openxmlformats-officedocument.presentationml.slideLayout+xml"/>
  <Override PartName="/ppt/slides/slide25.xml" ContentType="application/vnd.openxmlformats-officedocument.presentationml.slide+xml"/>
  <Override PartName="/ppt/notesSlides/notesSlide10.xml" ContentType="application/vnd.openxmlformats-officedocument.presentationml.notes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2.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tableStyles.xml" ContentType="application/vnd.openxmlformats-officedocument.presentationml.tableStyles+xml"/>
  <Override PartName="/ppt/slides/slide29.xml" ContentType="application/vnd.openxmlformats-officedocument.presentationml.slide+xml"/>
  <Override PartName="/ppt/notesSlides/notesSlide12.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slides/slide35.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notesSlides/notesSlide4.xml" ContentType="application/vnd.openxmlformats-officedocument.presentationml.notes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presProps.xml" ContentType="application/vnd.openxmlformats-officedocument.presentationml.presProps+xml"/>
  <Override PartName="/ppt/slides/slide27.xml" ContentType="application/vnd.openxmlformats-officedocument.presentationml.slide+xml"/>
  <Override PartName="/ppt/notesSlides/notesSlide11.xml" ContentType="application/vnd.openxmlformats-officedocument.presentationml.notesSlide+xml"/>
  <Override PartName="/ppt/slides/slide18.xml" ContentType="application/vnd.openxmlformats-officedocument.presentationml.slide+xml"/>
  <Override PartName="/ppt/notesSlides/notesSlide8.xml" ContentType="application/vnd.openxmlformats-officedocument.presentationml.notesSlide+xml"/>
  <Override PartName="/ppt/slides/slide14.xml" ContentType="application/vnd.openxmlformats-officedocument.presentationml.slide+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s/slide36.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viewProps.xml" ContentType="application/vnd.openxmlformats-officedocument.presentationml.viewProps+xml"/>
  <Override PartName="/ppt/slides/slide32.xml" ContentType="application/vnd.openxmlformats-officedocument.presentationml.slid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1.xml" ContentType="application/vnd.openxmlformats-officedocument.drawingml.diagramData+xml"/>
  <Override PartName="/ppt/diagrams/layout1.xml" ContentType="application/vnd.openxmlformats-officedocument.drawingml.diagramLayout+xml"/>
  <Override PartName="/ppt/slides/slide19.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s/slide37.xml" ContentType="application/vnd.openxmlformats-officedocument.presentationml.slide+xml"/>
  <Override PartName="/ppt/slides/slide24.xml" ContentType="application/vnd.openxmlformats-officedocument.presentationml.slide+xml"/>
  <Override PartName="/ppt/notesSlides/notesSlide9.xml" ContentType="application/vnd.openxmlformats-officedocument.presentationml.notesSlide+xml"/>
  <Override PartName="/ppt/slides/slide16.xml" ContentType="application/vnd.openxmlformats-officedocument.presentationml.slide+xml"/>
  <Override PartName="/ppt/notesSlides/notesSlide7.xml" ContentType="application/vnd.openxmlformats-officedocument.presentationml.notesSlide+xml"/>
  <Override PartName="/ppt/slides/slide11.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3.xml" ContentType="application/vnd.openxmlformats-officedocument.presentationml.notesSlide+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0"/>
  </p:notesMasterIdLst>
  <p:sldIdLst>
    <p:sldId id="2780" r:id="rId3"/>
    <p:sldId id="263" r:id="rId4"/>
    <p:sldId id="2767" r:id="rId5"/>
    <p:sldId id="2768" r:id="rId6"/>
    <p:sldId id="2766" r:id="rId7"/>
    <p:sldId id="2755" r:id="rId8"/>
    <p:sldId id="2779" r:id="rId9"/>
    <p:sldId id="260" r:id="rId10"/>
    <p:sldId id="2765" r:id="rId11"/>
    <p:sldId id="2784" r:id="rId12"/>
    <p:sldId id="2772" r:id="rId13"/>
    <p:sldId id="2753" r:id="rId14"/>
    <p:sldId id="2757" r:id="rId15"/>
    <p:sldId id="2758" r:id="rId16"/>
    <p:sldId id="2966" r:id="rId17"/>
    <p:sldId id="2776" r:id="rId18"/>
    <p:sldId id="2783" r:id="rId19"/>
    <p:sldId id="316" r:id="rId20"/>
    <p:sldId id="2963" r:id="rId21"/>
    <p:sldId id="2964" r:id="rId22"/>
    <p:sldId id="2965" r:id="rId23"/>
    <p:sldId id="261" r:id="rId24"/>
    <p:sldId id="277" r:id="rId25"/>
    <p:sldId id="2774" r:id="rId26"/>
    <p:sldId id="256" r:id="rId27"/>
    <p:sldId id="2773" r:id="rId28"/>
    <p:sldId id="2777" r:id="rId29"/>
    <p:sldId id="2785" r:id="rId30"/>
    <p:sldId id="2788" r:id="rId31"/>
    <p:sldId id="2789" r:id="rId32"/>
    <p:sldId id="257" r:id="rId33"/>
    <p:sldId id="259" r:id="rId34"/>
    <p:sldId id="258" r:id="rId35"/>
    <p:sldId id="2967" r:id="rId36"/>
    <p:sldId id="275" r:id="rId37"/>
    <p:sldId id="2791" r:id="rId38"/>
    <p:sldId id="296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autoAdjust="0"/>
    <p:restoredTop sz="79722"/>
  </p:normalViewPr>
  <p:slideViewPr>
    <p:cSldViewPr snapToGrid="0">
      <p:cViewPr varScale="1">
        <p:scale>
          <a:sx n="90" d="100"/>
          <a:sy n="90" d="100"/>
        </p:scale>
        <p:origin x="122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63EE5-DFD4-46DA-91DB-57FAAE595A38}" type="doc">
      <dgm:prSet loTypeId="urn:microsoft.com/office/officeart/2005/8/layout/cycle1" loCatId="cycle" qsTypeId="urn:microsoft.com/office/officeart/2005/8/quickstyle/simple1" qsCatId="simple" csTypeId="urn:microsoft.com/office/officeart/2005/8/colors/accent2_1" csCatId="accent2" phldr="1"/>
      <dgm:spPr/>
      <dgm:t>
        <a:bodyPr/>
        <a:lstStyle/>
        <a:p>
          <a:endParaRPr kumimoji="1" lang="ja-JP" altLang="en-US"/>
        </a:p>
      </dgm:t>
    </dgm:pt>
    <dgm:pt modelId="{2B815429-2463-4547-AAF9-420CCC961FFA}">
      <dgm:prSet phldrT="[テキスト]"/>
      <dgm:spPr/>
      <dgm:t>
        <a:bodyPr/>
        <a:lstStyle/>
        <a:p>
          <a:r>
            <a:rPr kumimoji="1" lang="ja-JP" altLang="en-US" dirty="0"/>
            <a:t>　</a:t>
          </a:r>
        </a:p>
      </dgm:t>
    </dgm:pt>
    <dgm:pt modelId="{44AE0436-7330-474C-994C-331DDF19E919}" type="parTrans" cxnId="{27AE5786-81C1-439E-9FFD-888D60FD9809}">
      <dgm:prSet/>
      <dgm:spPr/>
      <dgm:t>
        <a:bodyPr/>
        <a:lstStyle/>
        <a:p>
          <a:endParaRPr kumimoji="1" lang="ja-JP" altLang="en-US"/>
        </a:p>
      </dgm:t>
    </dgm:pt>
    <dgm:pt modelId="{7B881249-C848-4FF8-9193-72BE62C953FB}" type="sibTrans" cxnId="{27AE5786-81C1-439E-9FFD-888D60FD9809}">
      <dgm:prSet/>
      <dgm:spPr/>
      <dgm:t>
        <a:bodyPr/>
        <a:lstStyle/>
        <a:p>
          <a:endParaRPr kumimoji="1" lang="ja-JP" altLang="en-US"/>
        </a:p>
      </dgm:t>
    </dgm:pt>
    <dgm:pt modelId="{8B9F14DA-C212-4176-8270-61A7AEE040CE}">
      <dgm:prSet phldrT="[テキスト]"/>
      <dgm:spPr/>
      <dgm:t>
        <a:bodyPr/>
        <a:lstStyle/>
        <a:p>
          <a:r>
            <a:rPr kumimoji="1" lang="ja-JP" altLang="en-US" dirty="0"/>
            <a:t>　</a:t>
          </a:r>
        </a:p>
      </dgm:t>
    </dgm:pt>
    <dgm:pt modelId="{C23FDC16-2DFD-42D0-90E0-5F6AF8A82048}" type="parTrans" cxnId="{0C937D55-A7CA-453D-91A5-51B889B70CD9}">
      <dgm:prSet/>
      <dgm:spPr/>
      <dgm:t>
        <a:bodyPr/>
        <a:lstStyle/>
        <a:p>
          <a:endParaRPr kumimoji="1" lang="ja-JP" altLang="en-US"/>
        </a:p>
      </dgm:t>
    </dgm:pt>
    <dgm:pt modelId="{E1E48DAF-A226-40A3-8A0D-536CD0298FE0}" type="sibTrans" cxnId="{0C937D55-A7CA-453D-91A5-51B889B70CD9}">
      <dgm:prSet/>
      <dgm:spPr/>
      <dgm:t>
        <a:bodyPr/>
        <a:lstStyle/>
        <a:p>
          <a:endParaRPr kumimoji="1" lang="ja-JP" altLang="en-US"/>
        </a:p>
      </dgm:t>
    </dgm:pt>
    <dgm:pt modelId="{646FB236-0D4D-4F55-94DA-7C619860B79F}">
      <dgm:prSet phldrT="[テキスト]"/>
      <dgm:spPr/>
      <dgm:t>
        <a:bodyPr/>
        <a:lstStyle/>
        <a:p>
          <a:r>
            <a:rPr kumimoji="1" lang="ja-JP" altLang="en-US" dirty="0"/>
            <a:t>　</a:t>
          </a:r>
        </a:p>
      </dgm:t>
    </dgm:pt>
    <dgm:pt modelId="{5F4EDF34-83BC-45EC-8E9D-2DC5D52AD90C}" type="parTrans" cxnId="{BA562569-1310-4FD2-9020-B7D38C558EC4}">
      <dgm:prSet/>
      <dgm:spPr/>
      <dgm:t>
        <a:bodyPr/>
        <a:lstStyle/>
        <a:p>
          <a:endParaRPr kumimoji="1" lang="ja-JP" altLang="en-US"/>
        </a:p>
      </dgm:t>
    </dgm:pt>
    <dgm:pt modelId="{DC621C74-B9F8-4A8C-9DEF-11B197366DFC}" type="sibTrans" cxnId="{BA562569-1310-4FD2-9020-B7D38C558EC4}">
      <dgm:prSet/>
      <dgm:spPr/>
      <dgm:t>
        <a:bodyPr/>
        <a:lstStyle/>
        <a:p>
          <a:endParaRPr kumimoji="1" lang="ja-JP" altLang="en-US"/>
        </a:p>
      </dgm:t>
    </dgm:pt>
    <dgm:pt modelId="{DA61768B-B844-4828-B272-5B328587626E}">
      <dgm:prSet phldrT="[テキスト]"/>
      <dgm:spPr/>
      <dgm:t>
        <a:bodyPr/>
        <a:lstStyle/>
        <a:p>
          <a:r>
            <a:rPr kumimoji="1" lang="ja-JP" altLang="en-US" dirty="0"/>
            <a:t>　</a:t>
          </a:r>
        </a:p>
      </dgm:t>
    </dgm:pt>
    <dgm:pt modelId="{FA741110-7199-4071-B046-850954FC2F4B}" type="parTrans" cxnId="{A7ED550C-9248-4AD7-B9C6-87E2BF3CAC9A}">
      <dgm:prSet/>
      <dgm:spPr/>
      <dgm:t>
        <a:bodyPr/>
        <a:lstStyle/>
        <a:p>
          <a:endParaRPr kumimoji="1" lang="ja-JP" altLang="en-US"/>
        </a:p>
      </dgm:t>
    </dgm:pt>
    <dgm:pt modelId="{B5B81B85-3437-4D3F-BB8C-556BE1734EEB}" type="sibTrans" cxnId="{A7ED550C-9248-4AD7-B9C6-87E2BF3CAC9A}">
      <dgm:prSet/>
      <dgm:spPr/>
      <dgm:t>
        <a:bodyPr/>
        <a:lstStyle/>
        <a:p>
          <a:endParaRPr kumimoji="1" lang="ja-JP" altLang="en-US"/>
        </a:p>
      </dgm:t>
    </dgm:pt>
    <dgm:pt modelId="{C4F541A7-E0DC-4056-9689-5523123071F9}" type="pres">
      <dgm:prSet presAssocID="{6F463EE5-DFD4-46DA-91DB-57FAAE595A38}" presName="cycle" presStyleCnt="0">
        <dgm:presLayoutVars>
          <dgm:dir/>
          <dgm:resizeHandles val="exact"/>
        </dgm:presLayoutVars>
      </dgm:prSet>
      <dgm:spPr/>
    </dgm:pt>
    <dgm:pt modelId="{45B5D902-7B36-49D4-9CE5-0485612AD167}" type="pres">
      <dgm:prSet presAssocID="{2B815429-2463-4547-AAF9-420CCC961FFA}" presName="dummy" presStyleCnt="0"/>
      <dgm:spPr/>
    </dgm:pt>
    <dgm:pt modelId="{112F8D6B-243A-4432-BDD7-044D0BFFD47D}" type="pres">
      <dgm:prSet presAssocID="{2B815429-2463-4547-AAF9-420CCC961FFA}" presName="node" presStyleLbl="revTx" presStyleIdx="0" presStyleCnt="4">
        <dgm:presLayoutVars>
          <dgm:bulletEnabled val="1"/>
        </dgm:presLayoutVars>
      </dgm:prSet>
      <dgm:spPr/>
    </dgm:pt>
    <dgm:pt modelId="{C872D885-8C4C-46FF-B460-A76A34ABA228}" type="pres">
      <dgm:prSet presAssocID="{7B881249-C848-4FF8-9193-72BE62C953FB}" presName="sibTrans" presStyleLbl="node1" presStyleIdx="0" presStyleCnt="4" custLinFactNeighborX="33089" custLinFactNeighborY="2701"/>
      <dgm:spPr/>
    </dgm:pt>
    <dgm:pt modelId="{556C5C24-A10C-4DD8-847B-C2C546B55417}" type="pres">
      <dgm:prSet presAssocID="{8B9F14DA-C212-4176-8270-61A7AEE040CE}" presName="dummy" presStyleCnt="0"/>
      <dgm:spPr/>
    </dgm:pt>
    <dgm:pt modelId="{75BBCC37-0DFC-460F-AA23-D314887E527C}" type="pres">
      <dgm:prSet presAssocID="{8B9F14DA-C212-4176-8270-61A7AEE040CE}" presName="node" presStyleLbl="revTx" presStyleIdx="1" presStyleCnt="4">
        <dgm:presLayoutVars>
          <dgm:bulletEnabled val="1"/>
        </dgm:presLayoutVars>
      </dgm:prSet>
      <dgm:spPr/>
    </dgm:pt>
    <dgm:pt modelId="{3351E223-F91A-4653-B7F5-02DF3124F8B9}" type="pres">
      <dgm:prSet presAssocID="{E1E48DAF-A226-40A3-8A0D-536CD0298FE0}" presName="sibTrans" presStyleLbl="node1" presStyleIdx="1" presStyleCnt="4" custLinFactNeighborX="3766" custLinFactNeighborY="11293"/>
      <dgm:spPr/>
    </dgm:pt>
    <dgm:pt modelId="{8C48D71B-DB5F-4AFB-91C3-45B8FB708E0E}" type="pres">
      <dgm:prSet presAssocID="{646FB236-0D4D-4F55-94DA-7C619860B79F}" presName="dummy" presStyleCnt="0"/>
      <dgm:spPr/>
    </dgm:pt>
    <dgm:pt modelId="{E24D8842-172B-406A-80A5-938D27A9AB5B}" type="pres">
      <dgm:prSet presAssocID="{646FB236-0D4D-4F55-94DA-7C619860B79F}" presName="node" presStyleLbl="revTx" presStyleIdx="2" presStyleCnt="4">
        <dgm:presLayoutVars>
          <dgm:bulletEnabled val="1"/>
        </dgm:presLayoutVars>
      </dgm:prSet>
      <dgm:spPr/>
    </dgm:pt>
    <dgm:pt modelId="{1EDE41CE-28F3-49EB-BA37-E06208053A83}" type="pres">
      <dgm:prSet presAssocID="{DC621C74-B9F8-4A8C-9DEF-11B197366DFC}" presName="sibTrans" presStyleLbl="node1" presStyleIdx="2" presStyleCnt="4" custLinFactNeighborX="-25557" custLinFactNeighborY="-30160"/>
      <dgm:spPr/>
    </dgm:pt>
    <dgm:pt modelId="{D559FC04-8BE4-4829-873A-B8BABBD79D8B}" type="pres">
      <dgm:prSet presAssocID="{DA61768B-B844-4828-B272-5B328587626E}" presName="dummy" presStyleCnt="0"/>
      <dgm:spPr/>
    </dgm:pt>
    <dgm:pt modelId="{03D7AACE-3FF2-45D8-9561-88C84F20B81B}" type="pres">
      <dgm:prSet presAssocID="{DA61768B-B844-4828-B272-5B328587626E}" presName="node" presStyleLbl="revTx" presStyleIdx="3" presStyleCnt="4">
        <dgm:presLayoutVars>
          <dgm:bulletEnabled val="1"/>
        </dgm:presLayoutVars>
      </dgm:prSet>
      <dgm:spPr/>
    </dgm:pt>
    <dgm:pt modelId="{5DBA348D-B925-4CEF-915C-5CE7FBE2BB09}" type="pres">
      <dgm:prSet presAssocID="{B5B81B85-3437-4D3F-BB8C-556BE1734EEB}" presName="sibTrans" presStyleLbl="node1" presStyleIdx="3" presStyleCnt="4" custLinFactNeighborX="3766" custLinFactNeighborY="-45065"/>
      <dgm:spPr/>
    </dgm:pt>
  </dgm:ptLst>
  <dgm:cxnLst>
    <dgm:cxn modelId="{9CB88003-6609-4B1A-BE5E-515165B46985}" type="presOf" srcId="{2B815429-2463-4547-AAF9-420CCC961FFA}" destId="{112F8D6B-243A-4432-BDD7-044D0BFFD47D}" srcOrd="0" destOrd="0" presId="urn:microsoft.com/office/officeart/2005/8/layout/cycle1"/>
    <dgm:cxn modelId="{A7ED550C-9248-4AD7-B9C6-87E2BF3CAC9A}" srcId="{6F463EE5-DFD4-46DA-91DB-57FAAE595A38}" destId="{DA61768B-B844-4828-B272-5B328587626E}" srcOrd="3" destOrd="0" parTransId="{FA741110-7199-4071-B046-850954FC2F4B}" sibTransId="{B5B81B85-3437-4D3F-BB8C-556BE1734EEB}"/>
    <dgm:cxn modelId="{9C982D25-2FD3-443B-BF30-9A6571C5E33E}" type="presOf" srcId="{DC621C74-B9F8-4A8C-9DEF-11B197366DFC}" destId="{1EDE41CE-28F3-49EB-BA37-E06208053A83}" srcOrd="0" destOrd="0" presId="urn:microsoft.com/office/officeart/2005/8/layout/cycle1"/>
    <dgm:cxn modelId="{C15AE83A-CC76-473F-9F07-689CB83E3BEA}" type="presOf" srcId="{7B881249-C848-4FF8-9193-72BE62C953FB}" destId="{C872D885-8C4C-46FF-B460-A76A34ABA228}" srcOrd="0" destOrd="0" presId="urn:microsoft.com/office/officeart/2005/8/layout/cycle1"/>
    <dgm:cxn modelId="{BA562569-1310-4FD2-9020-B7D38C558EC4}" srcId="{6F463EE5-DFD4-46DA-91DB-57FAAE595A38}" destId="{646FB236-0D4D-4F55-94DA-7C619860B79F}" srcOrd="2" destOrd="0" parTransId="{5F4EDF34-83BC-45EC-8E9D-2DC5D52AD90C}" sibTransId="{DC621C74-B9F8-4A8C-9DEF-11B197366DFC}"/>
    <dgm:cxn modelId="{E171B069-9235-4087-A075-3B17F6967F59}" type="presOf" srcId="{8B9F14DA-C212-4176-8270-61A7AEE040CE}" destId="{75BBCC37-0DFC-460F-AA23-D314887E527C}" srcOrd="0" destOrd="0" presId="urn:microsoft.com/office/officeart/2005/8/layout/cycle1"/>
    <dgm:cxn modelId="{D49A076A-92EE-4758-9554-C29A72D2AD95}" type="presOf" srcId="{DA61768B-B844-4828-B272-5B328587626E}" destId="{03D7AACE-3FF2-45D8-9561-88C84F20B81B}" srcOrd="0" destOrd="0" presId="urn:microsoft.com/office/officeart/2005/8/layout/cycle1"/>
    <dgm:cxn modelId="{0C937D55-A7CA-453D-91A5-51B889B70CD9}" srcId="{6F463EE5-DFD4-46DA-91DB-57FAAE595A38}" destId="{8B9F14DA-C212-4176-8270-61A7AEE040CE}" srcOrd="1" destOrd="0" parTransId="{C23FDC16-2DFD-42D0-90E0-5F6AF8A82048}" sibTransId="{E1E48DAF-A226-40A3-8A0D-536CD0298FE0}"/>
    <dgm:cxn modelId="{27AE5786-81C1-439E-9FFD-888D60FD9809}" srcId="{6F463EE5-DFD4-46DA-91DB-57FAAE595A38}" destId="{2B815429-2463-4547-AAF9-420CCC961FFA}" srcOrd="0" destOrd="0" parTransId="{44AE0436-7330-474C-994C-331DDF19E919}" sibTransId="{7B881249-C848-4FF8-9193-72BE62C953FB}"/>
    <dgm:cxn modelId="{BFA270AC-36F6-49CA-A768-3ACD5DC949B7}" type="presOf" srcId="{646FB236-0D4D-4F55-94DA-7C619860B79F}" destId="{E24D8842-172B-406A-80A5-938D27A9AB5B}" srcOrd="0" destOrd="0" presId="urn:microsoft.com/office/officeart/2005/8/layout/cycle1"/>
    <dgm:cxn modelId="{04658EBF-8942-4C46-A84B-A512C578FC09}" type="presOf" srcId="{B5B81B85-3437-4D3F-BB8C-556BE1734EEB}" destId="{5DBA348D-B925-4CEF-915C-5CE7FBE2BB09}" srcOrd="0" destOrd="0" presId="urn:microsoft.com/office/officeart/2005/8/layout/cycle1"/>
    <dgm:cxn modelId="{F177F2D6-C6C3-49E7-84E0-E471EFDEDD5D}" type="presOf" srcId="{6F463EE5-DFD4-46DA-91DB-57FAAE595A38}" destId="{C4F541A7-E0DC-4056-9689-5523123071F9}" srcOrd="0" destOrd="0" presId="urn:microsoft.com/office/officeart/2005/8/layout/cycle1"/>
    <dgm:cxn modelId="{7C5735D9-81F4-4168-95F7-B1CFC6565E70}" type="presOf" srcId="{E1E48DAF-A226-40A3-8A0D-536CD0298FE0}" destId="{3351E223-F91A-4653-B7F5-02DF3124F8B9}" srcOrd="0" destOrd="0" presId="urn:microsoft.com/office/officeart/2005/8/layout/cycle1"/>
    <dgm:cxn modelId="{0E2645EB-F36E-45D3-AE40-16778F3A1B24}" type="presParOf" srcId="{C4F541A7-E0DC-4056-9689-5523123071F9}" destId="{45B5D902-7B36-49D4-9CE5-0485612AD167}" srcOrd="0" destOrd="0" presId="urn:microsoft.com/office/officeart/2005/8/layout/cycle1"/>
    <dgm:cxn modelId="{34DED60A-FC1D-49C4-9322-8C8BC6F72B58}" type="presParOf" srcId="{C4F541A7-E0DC-4056-9689-5523123071F9}" destId="{112F8D6B-243A-4432-BDD7-044D0BFFD47D}" srcOrd="1" destOrd="0" presId="urn:microsoft.com/office/officeart/2005/8/layout/cycle1"/>
    <dgm:cxn modelId="{8C38B773-D897-489B-BA16-BC5225B23520}" type="presParOf" srcId="{C4F541A7-E0DC-4056-9689-5523123071F9}" destId="{C872D885-8C4C-46FF-B460-A76A34ABA228}" srcOrd="2" destOrd="0" presId="urn:microsoft.com/office/officeart/2005/8/layout/cycle1"/>
    <dgm:cxn modelId="{AA7FC85E-C947-4315-A965-5B3902F7FC1A}" type="presParOf" srcId="{C4F541A7-E0DC-4056-9689-5523123071F9}" destId="{556C5C24-A10C-4DD8-847B-C2C546B55417}" srcOrd="3" destOrd="0" presId="urn:microsoft.com/office/officeart/2005/8/layout/cycle1"/>
    <dgm:cxn modelId="{8C4FE7CB-FEB3-4714-858E-8EA63201476A}" type="presParOf" srcId="{C4F541A7-E0DC-4056-9689-5523123071F9}" destId="{75BBCC37-0DFC-460F-AA23-D314887E527C}" srcOrd="4" destOrd="0" presId="urn:microsoft.com/office/officeart/2005/8/layout/cycle1"/>
    <dgm:cxn modelId="{E8A53777-ED76-4796-A655-C879C9DBA65C}" type="presParOf" srcId="{C4F541A7-E0DC-4056-9689-5523123071F9}" destId="{3351E223-F91A-4653-B7F5-02DF3124F8B9}" srcOrd="5" destOrd="0" presId="urn:microsoft.com/office/officeart/2005/8/layout/cycle1"/>
    <dgm:cxn modelId="{90C2C9B1-4BFC-4686-97A5-A51461862426}" type="presParOf" srcId="{C4F541A7-E0DC-4056-9689-5523123071F9}" destId="{8C48D71B-DB5F-4AFB-91C3-45B8FB708E0E}" srcOrd="6" destOrd="0" presId="urn:microsoft.com/office/officeart/2005/8/layout/cycle1"/>
    <dgm:cxn modelId="{DFE71C57-6C15-44F0-8B0B-1B32B836A0A3}" type="presParOf" srcId="{C4F541A7-E0DC-4056-9689-5523123071F9}" destId="{E24D8842-172B-406A-80A5-938D27A9AB5B}" srcOrd="7" destOrd="0" presId="urn:microsoft.com/office/officeart/2005/8/layout/cycle1"/>
    <dgm:cxn modelId="{69911B89-9855-4602-B1BA-91393055CA39}" type="presParOf" srcId="{C4F541A7-E0DC-4056-9689-5523123071F9}" destId="{1EDE41CE-28F3-49EB-BA37-E06208053A83}" srcOrd="8" destOrd="0" presId="urn:microsoft.com/office/officeart/2005/8/layout/cycle1"/>
    <dgm:cxn modelId="{9585C65E-58EC-4AE6-BD24-7F191B38641C}" type="presParOf" srcId="{C4F541A7-E0DC-4056-9689-5523123071F9}" destId="{D559FC04-8BE4-4829-873A-B8BABBD79D8B}" srcOrd="9" destOrd="0" presId="urn:microsoft.com/office/officeart/2005/8/layout/cycle1"/>
    <dgm:cxn modelId="{F8C2EF9C-6AC6-40D6-852E-E28A4463E406}" type="presParOf" srcId="{C4F541A7-E0DC-4056-9689-5523123071F9}" destId="{03D7AACE-3FF2-45D8-9561-88C84F20B81B}" srcOrd="10" destOrd="0" presId="urn:microsoft.com/office/officeart/2005/8/layout/cycle1"/>
    <dgm:cxn modelId="{816B6F93-BCB5-4552-BD77-B63FD9A3B373}" type="presParOf" srcId="{C4F541A7-E0DC-4056-9689-5523123071F9}" destId="{5DBA348D-B925-4CEF-915C-5CE7FBE2BB09}"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8089C4-4824-4269-9D18-B332C2041329}" type="doc">
      <dgm:prSet loTypeId="urn:microsoft.com/office/officeart/2005/8/layout/cycle8" loCatId="cycle" qsTypeId="urn:microsoft.com/office/officeart/2005/8/quickstyle/simple1" qsCatId="simple" csTypeId="urn:microsoft.com/office/officeart/2005/8/colors/accent0_1" csCatId="mainScheme" phldr="1"/>
      <dgm:spPr/>
    </dgm:pt>
    <dgm:pt modelId="{48953F75-A69B-46FA-ADDB-B4845A022667}">
      <dgm:prSet phldrT="[テキスト]" phldr="1"/>
      <dgm:spPr/>
      <dgm:t>
        <a:bodyPr/>
        <a:lstStyle/>
        <a:p>
          <a:endParaRPr kumimoji="1" lang="ja-JP" altLang="en-US"/>
        </a:p>
      </dgm:t>
    </dgm:pt>
    <dgm:pt modelId="{2EC6F111-B4DC-4B85-B36B-6998A6D99BE4}" type="parTrans" cxnId="{D4E270E3-8992-42C3-BAC1-4308B2DC71B0}">
      <dgm:prSet/>
      <dgm:spPr/>
      <dgm:t>
        <a:bodyPr/>
        <a:lstStyle/>
        <a:p>
          <a:endParaRPr kumimoji="1" lang="ja-JP" altLang="en-US"/>
        </a:p>
      </dgm:t>
    </dgm:pt>
    <dgm:pt modelId="{909161FE-3F5A-4325-B110-23928690A196}" type="sibTrans" cxnId="{D4E270E3-8992-42C3-BAC1-4308B2DC71B0}">
      <dgm:prSet/>
      <dgm:spPr/>
      <dgm:t>
        <a:bodyPr/>
        <a:lstStyle/>
        <a:p>
          <a:endParaRPr kumimoji="1" lang="ja-JP" altLang="en-US"/>
        </a:p>
      </dgm:t>
    </dgm:pt>
    <dgm:pt modelId="{C8044520-5877-4EC9-AE79-DEA26A721B33}">
      <dgm:prSet phldrT="[テキスト]" phldr="1"/>
      <dgm:spPr/>
      <dgm:t>
        <a:bodyPr/>
        <a:lstStyle/>
        <a:p>
          <a:endParaRPr kumimoji="1" lang="ja-JP" altLang="en-US" dirty="0"/>
        </a:p>
      </dgm:t>
    </dgm:pt>
    <dgm:pt modelId="{F8E6DA06-2241-44F2-A691-2E562B2AE4B1}" type="sibTrans" cxnId="{284908F5-20D0-4C7C-AF3E-5E58BFFEB8B1}">
      <dgm:prSet/>
      <dgm:spPr/>
      <dgm:t>
        <a:bodyPr/>
        <a:lstStyle/>
        <a:p>
          <a:endParaRPr kumimoji="1" lang="ja-JP" altLang="en-US"/>
        </a:p>
      </dgm:t>
    </dgm:pt>
    <dgm:pt modelId="{2EA18404-4039-4025-ACBE-0A7F1AA42B1F}" type="parTrans" cxnId="{284908F5-20D0-4C7C-AF3E-5E58BFFEB8B1}">
      <dgm:prSet/>
      <dgm:spPr/>
      <dgm:t>
        <a:bodyPr/>
        <a:lstStyle/>
        <a:p>
          <a:endParaRPr kumimoji="1" lang="ja-JP" altLang="en-US"/>
        </a:p>
      </dgm:t>
    </dgm:pt>
    <dgm:pt modelId="{FCCC353E-AE2E-4A44-BA6D-A95D8685D50D}" type="pres">
      <dgm:prSet presAssocID="{9C8089C4-4824-4269-9D18-B332C2041329}" presName="compositeShape" presStyleCnt="0">
        <dgm:presLayoutVars>
          <dgm:chMax val="7"/>
          <dgm:dir/>
          <dgm:resizeHandles val="exact"/>
        </dgm:presLayoutVars>
      </dgm:prSet>
      <dgm:spPr/>
    </dgm:pt>
    <dgm:pt modelId="{56E5DB38-3FA8-495E-A4C2-3B0AF366AAC5}" type="pres">
      <dgm:prSet presAssocID="{9C8089C4-4824-4269-9D18-B332C2041329}" presName="wedge1" presStyleLbl="node1" presStyleIdx="0" presStyleCnt="2" custAng="0"/>
      <dgm:spPr/>
    </dgm:pt>
    <dgm:pt modelId="{B2ADC0E3-1A7E-4DC3-882E-D0168B2678B3}" type="pres">
      <dgm:prSet presAssocID="{9C8089C4-4824-4269-9D18-B332C2041329}" presName="dummy1a" presStyleCnt="0"/>
      <dgm:spPr/>
    </dgm:pt>
    <dgm:pt modelId="{7AAE171A-DE44-4954-AA98-FDB58EFCDF10}" type="pres">
      <dgm:prSet presAssocID="{9C8089C4-4824-4269-9D18-B332C2041329}" presName="dummy1b" presStyleCnt="0"/>
      <dgm:spPr/>
    </dgm:pt>
    <dgm:pt modelId="{5ED6DC0A-F435-4F3A-A1B8-F8BB484263D9}" type="pres">
      <dgm:prSet presAssocID="{9C8089C4-4824-4269-9D18-B332C2041329}" presName="wedge1Tx" presStyleLbl="node1" presStyleIdx="0" presStyleCnt="2">
        <dgm:presLayoutVars>
          <dgm:chMax val="0"/>
          <dgm:chPref val="0"/>
          <dgm:bulletEnabled val="1"/>
        </dgm:presLayoutVars>
      </dgm:prSet>
      <dgm:spPr/>
    </dgm:pt>
    <dgm:pt modelId="{5858080E-5410-41A5-AEDA-D4BB76659619}" type="pres">
      <dgm:prSet presAssocID="{9C8089C4-4824-4269-9D18-B332C2041329}" presName="wedge2" presStyleLbl="node1" presStyleIdx="1" presStyleCnt="2"/>
      <dgm:spPr/>
    </dgm:pt>
    <dgm:pt modelId="{02C9CBEB-9892-4283-BA31-B3B4D69BBBEC}" type="pres">
      <dgm:prSet presAssocID="{9C8089C4-4824-4269-9D18-B332C2041329}" presName="dummy2a" presStyleCnt="0"/>
      <dgm:spPr/>
    </dgm:pt>
    <dgm:pt modelId="{1C66915D-3E0A-4978-9E4E-770695F5D88C}" type="pres">
      <dgm:prSet presAssocID="{9C8089C4-4824-4269-9D18-B332C2041329}" presName="dummy2b" presStyleCnt="0"/>
      <dgm:spPr/>
    </dgm:pt>
    <dgm:pt modelId="{DDEDD525-DCCC-46FC-8422-29C968A8F80A}" type="pres">
      <dgm:prSet presAssocID="{9C8089C4-4824-4269-9D18-B332C2041329}" presName="wedge2Tx" presStyleLbl="node1" presStyleIdx="1" presStyleCnt="2">
        <dgm:presLayoutVars>
          <dgm:chMax val="0"/>
          <dgm:chPref val="0"/>
          <dgm:bulletEnabled val="1"/>
        </dgm:presLayoutVars>
      </dgm:prSet>
      <dgm:spPr/>
    </dgm:pt>
    <dgm:pt modelId="{250C747E-03F5-4B2F-B602-B5BCDFBDE641}" type="pres">
      <dgm:prSet presAssocID="{909161FE-3F5A-4325-B110-23928690A196}" presName="arrowWedge1" presStyleLbl="fgSibTrans2D1" presStyleIdx="0" presStyleCnt="2"/>
      <dgm:spPr/>
    </dgm:pt>
    <dgm:pt modelId="{ABFC998F-AF0D-4836-B69F-809CB723428C}" type="pres">
      <dgm:prSet presAssocID="{F8E6DA06-2241-44F2-A691-2E562B2AE4B1}" presName="arrowWedge2" presStyleLbl="fgSibTrans2D1" presStyleIdx="1" presStyleCnt="2"/>
      <dgm:spPr/>
    </dgm:pt>
  </dgm:ptLst>
  <dgm:cxnLst>
    <dgm:cxn modelId="{DB91E204-D954-42DC-B9A1-B4C63E14829D}" type="presOf" srcId="{9C8089C4-4824-4269-9D18-B332C2041329}" destId="{FCCC353E-AE2E-4A44-BA6D-A95D8685D50D}" srcOrd="0" destOrd="0" presId="urn:microsoft.com/office/officeart/2005/8/layout/cycle8"/>
    <dgm:cxn modelId="{CA72A57C-1E3D-4220-9AF8-04DF42B56BEC}" type="presOf" srcId="{C8044520-5877-4EC9-AE79-DEA26A721B33}" destId="{DDEDD525-DCCC-46FC-8422-29C968A8F80A}" srcOrd="1" destOrd="0" presId="urn:microsoft.com/office/officeart/2005/8/layout/cycle8"/>
    <dgm:cxn modelId="{5090EC91-9BD3-4308-A432-7FD18F76BD5B}" type="presOf" srcId="{48953F75-A69B-46FA-ADDB-B4845A022667}" destId="{5ED6DC0A-F435-4F3A-A1B8-F8BB484263D9}" srcOrd="1" destOrd="0" presId="urn:microsoft.com/office/officeart/2005/8/layout/cycle8"/>
    <dgm:cxn modelId="{451327BE-45C7-4803-BFED-E17632451E1C}" type="presOf" srcId="{C8044520-5877-4EC9-AE79-DEA26A721B33}" destId="{5858080E-5410-41A5-AEDA-D4BB76659619}" srcOrd="0" destOrd="0" presId="urn:microsoft.com/office/officeart/2005/8/layout/cycle8"/>
    <dgm:cxn modelId="{9C603AC0-8D48-4C51-8298-8DE5F8B583AA}" type="presOf" srcId="{48953F75-A69B-46FA-ADDB-B4845A022667}" destId="{56E5DB38-3FA8-495E-A4C2-3B0AF366AAC5}" srcOrd="0" destOrd="0" presId="urn:microsoft.com/office/officeart/2005/8/layout/cycle8"/>
    <dgm:cxn modelId="{D4E270E3-8992-42C3-BAC1-4308B2DC71B0}" srcId="{9C8089C4-4824-4269-9D18-B332C2041329}" destId="{48953F75-A69B-46FA-ADDB-B4845A022667}" srcOrd="0" destOrd="0" parTransId="{2EC6F111-B4DC-4B85-B36B-6998A6D99BE4}" sibTransId="{909161FE-3F5A-4325-B110-23928690A196}"/>
    <dgm:cxn modelId="{284908F5-20D0-4C7C-AF3E-5E58BFFEB8B1}" srcId="{9C8089C4-4824-4269-9D18-B332C2041329}" destId="{C8044520-5877-4EC9-AE79-DEA26A721B33}" srcOrd="1" destOrd="0" parTransId="{2EA18404-4039-4025-ACBE-0A7F1AA42B1F}" sibTransId="{F8E6DA06-2241-44F2-A691-2E562B2AE4B1}"/>
    <dgm:cxn modelId="{4DEF559C-DF70-477D-BFAB-DDF341100E36}" type="presParOf" srcId="{FCCC353E-AE2E-4A44-BA6D-A95D8685D50D}" destId="{56E5DB38-3FA8-495E-A4C2-3B0AF366AAC5}" srcOrd="0" destOrd="0" presId="urn:microsoft.com/office/officeart/2005/8/layout/cycle8"/>
    <dgm:cxn modelId="{4592926B-1270-4860-8E79-382392D84DE1}" type="presParOf" srcId="{FCCC353E-AE2E-4A44-BA6D-A95D8685D50D}" destId="{B2ADC0E3-1A7E-4DC3-882E-D0168B2678B3}" srcOrd="1" destOrd="0" presId="urn:microsoft.com/office/officeart/2005/8/layout/cycle8"/>
    <dgm:cxn modelId="{3C96912C-53F0-4B29-89EE-91A72ECFC280}" type="presParOf" srcId="{FCCC353E-AE2E-4A44-BA6D-A95D8685D50D}" destId="{7AAE171A-DE44-4954-AA98-FDB58EFCDF10}" srcOrd="2" destOrd="0" presId="urn:microsoft.com/office/officeart/2005/8/layout/cycle8"/>
    <dgm:cxn modelId="{BCE77D62-6E59-4038-A64A-F54C9B6583B0}" type="presParOf" srcId="{FCCC353E-AE2E-4A44-BA6D-A95D8685D50D}" destId="{5ED6DC0A-F435-4F3A-A1B8-F8BB484263D9}" srcOrd="3" destOrd="0" presId="urn:microsoft.com/office/officeart/2005/8/layout/cycle8"/>
    <dgm:cxn modelId="{C61344A4-A916-4B1C-8305-6ED320673184}" type="presParOf" srcId="{FCCC353E-AE2E-4A44-BA6D-A95D8685D50D}" destId="{5858080E-5410-41A5-AEDA-D4BB76659619}" srcOrd="4" destOrd="0" presId="urn:microsoft.com/office/officeart/2005/8/layout/cycle8"/>
    <dgm:cxn modelId="{F79AA309-EF65-4126-A483-5FF6C5E63D42}" type="presParOf" srcId="{FCCC353E-AE2E-4A44-BA6D-A95D8685D50D}" destId="{02C9CBEB-9892-4283-BA31-B3B4D69BBBEC}" srcOrd="5" destOrd="0" presId="urn:microsoft.com/office/officeart/2005/8/layout/cycle8"/>
    <dgm:cxn modelId="{3A68D967-C2F0-4FCD-9299-B81E521BBBBE}" type="presParOf" srcId="{FCCC353E-AE2E-4A44-BA6D-A95D8685D50D}" destId="{1C66915D-3E0A-4978-9E4E-770695F5D88C}" srcOrd="6" destOrd="0" presId="urn:microsoft.com/office/officeart/2005/8/layout/cycle8"/>
    <dgm:cxn modelId="{378BDDF8-74C4-4120-A322-F52A6D24E715}" type="presParOf" srcId="{FCCC353E-AE2E-4A44-BA6D-A95D8685D50D}" destId="{DDEDD525-DCCC-46FC-8422-29C968A8F80A}" srcOrd="7" destOrd="0" presId="urn:microsoft.com/office/officeart/2005/8/layout/cycle8"/>
    <dgm:cxn modelId="{609E6607-E348-4A4F-9D03-91C78E5A2771}" type="presParOf" srcId="{FCCC353E-AE2E-4A44-BA6D-A95D8685D50D}" destId="{250C747E-03F5-4B2F-B602-B5BCDFBDE641}" srcOrd="8" destOrd="0" presId="urn:microsoft.com/office/officeart/2005/8/layout/cycle8"/>
    <dgm:cxn modelId="{ECB5AEF5-9C60-4C97-9D1D-9846C39AAF55}" type="presParOf" srcId="{FCCC353E-AE2E-4A44-BA6D-A95D8685D50D}" destId="{ABFC998F-AF0D-4836-B69F-809CB723428C}"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F8D6B-243A-4432-BDD7-044D0BFFD47D}">
      <dsp:nvSpPr>
        <dsp:cNvPr id="0" name=""/>
        <dsp:cNvSpPr/>
      </dsp:nvSpPr>
      <dsp:spPr>
        <a:xfrm>
          <a:off x="1041166" y="34949"/>
          <a:ext cx="551598" cy="55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kumimoji="1" lang="ja-JP" altLang="en-US" sz="3100" kern="1200" dirty="0"/>
            <a:t>　</a:t>
          </a:r>
        </a:p>
      </dsp:txBody>
      <dsp:txXfrm>
        <a:off x="1041166" y="34949"/>
        <a:ext cx="551598" cy="551598"/>
      </dsp:txXfrm>
    </dsp:sp>
    <dsp:sp modelId="{C872D885-8C4C-46FF-B460-A76A34ABA228}">
      <dsp:nvSpPr>
        <dsp:cNvPr id="0" name=""/>
        <dsp:cNvSpPr/>
      </dsp:nvSpPr>
      <dsp:spPr>
        <a:xfrm>
          <a:off x="584428" y="42128"/>
          <a:ext cx="1559192" cy="1559192"/>
        </a:xfrm>
        <a:prstGeom prst="circularArrow">
          <a:avLst>
            <a:gd name="adj1" fmla="val 6899"/>
            <a:gd name="adj2" fmla="val 465074"/>
            <a:gd name="adj3" fmla="val 550587"/>
            <a:gd name="adj4" fmla="val 20584340"/>
            <a:gd name="adj5" fmla="val 8048"/>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BCC37-0DFC-460F-AA23-D314887E527C}">
      <dsp:nvSpPr>
        <dsp:cNvPr id="0" name=""/>
        <dsp:cNvSpPr/>
      </dsp:nvSpPr>
      <dsp:spPr>
        <a:xfrm>
          <a:off x="1041166" y="972674"/>
          <a:ext cx="551598" cy="55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kumimoji="1" lang="ja-JP" altLang="en-US" sz="3100" kern="1200" dirty="0"/>
            <a:t>　</a:t>
          </a:r>
        </a:p>
      </dsp:txBody>
      <dsp:txXfrm>
        <a:off x="1041166" y="972674"/>
        <a:ext cx="551598" cy="551598"/>
      </dsp:txXfrm>
    </dsp:sp>
    <dsp:sp modelId="{3351E223-F91A-4653-B7F5-02DF3124F8B9}">
      <dsp:nvSpPr>
        <dsp:cNvPr id="0" name=""/>
        <dsp:cNvSpPr/>
      </dsp:nvSpPr>
      <dsp:spPr>
        <a:xfrm>
          <a:off x="127226" y="176094"/>
          <a:ext cx="1559192" cy="1559192"/>
        </a:xfrm>
        <a:prstGeom prst="circularArrow">
          <a:avLst>
            <a:gd name="adj1" fmla="val 6899"/>
            <a:gd name="adj2" fmla="val 465074"/>
            <a:gd name="adj3" fmla="val 5950587"/>
            <a:gd name="adj4" fmla="val 4384340"/>
            <a:gd name="adj5" fmla="val 8048"/>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4D8842-172B-406A-80A5-938D27A9AB5B}">
      <dsp:nvSpPr>
        <dsp:cNvPr id="0" name=""/>
        <dsp:cNvSpPr/>
      </dsp:nvSpPr>
      <dsp:spPr>
        <a:xfrm>
          <a:off x="103442" y="972674"/>
          <a:ext cx="551598" cy="55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kumimoji="1" lang="ja-JP" altLang="en-US" sz="3100" kern="1200" dirty="0"/>
            <a:t>　</a:t>
          </a:r>
        </a:p>
      </dsp:txBody>
      <dsp:txXfrm>
        <a:off x="103442" y="972674"/>
        <a:ext cx="551598" cy="551598"/>
      </dsp:txXfrm>
    </dsp:sp>
    <dsp:sp modelId="{1EDE41CE-28F3-49EB-BA37-E06208053A83}">
      <dsp:nvSpPr>
        <dsp:cNvPr id="0" name=""/>
        <dsp:cNvSpPr/>
      </dsp:nvSpPr>
      <dsp:spPr>
        <a:xfrm>
          <a:off x="-329975" y="-470237"/>
          <a:ext cx="1559192" cy="1559192"/>
        </a:xfrm>
        <a:prstGeom prst="circularArrow">
          <a:avLst>
            <a:gd name="adj1" fmla="val 6899"/>
            <a:gd name="adj2" fmla="val 465074"/>
            <a:gd name="adj3" fmla="val 11350587"/>
            <a:gd name="adj4" fmla="val 9784340"/>
            <a:gd name="adj5" fmla="val 8048"/>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7AACE-3FF2-45D8-9561-88C84F20B81B}">
      <dsp:nvSpPr>
        <dsp:cNvPr id="0" name=""/>
        <dsp:cNvSpPr/>
      </dsp:nvSpPr>
      <dsp:spPr>
        <a:xfrm>
          <a:off x="103442" y="34949"/>
          <a:ext cx="551598" cy="55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kumimoji="1" lang="ja-JP" altLang="en-US" sz="3100" kern="1200" dirty="0"/>
            <a:t>　</a:t>
          </a:r>
        </a:p>
      </dsp:txBody>
      <dsp:txXfrm>
        <a:off x="103442" y="34949"/>
        <a:ext cx="551598" cy="551598"/>
      </dsp:txXfrm>
    </dsp:sp>
    <dsp:sp modelId="{5DBA348D-B925-4CEF-915C-5CE7FBE2BB09}">
      <dsp:nvSpPr>
        <dsp:cNvPr id="0" name=""/>
        <dsp:cNvSpPr/>
      </dsp:nvSpPr>
      <dsp:spPr>
        <a:xfrm>
          <a:off x="127226" y="-702635"/>
          <a:ext cx="1559192" cy="1559192"/>
        </a:xfrm>
        <a:prstGeom prst="circularArrow">
          <a:avLst>
            <a:gd name="adj1" fmla="val 6899"/>
            <a:gd name="adj2" fmla="val 465074"/>
            <a:gd name="adj3" fmla="val 16750587"/>
            <a:gd name="adj4" fmla="val 15184340"/>
            <a:gd name="adj5" fmla="val 8048"/>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5DB38-3FA8-495E-A4C2-3B0AF366AAC5}">
      <dsp:nvSpPr>
        <dsp:cNvPr id="0" name=""/>
        <dsp:cNvSpPr/>
      </dsp:nvSpPr>
      <dsp:spPr>
        <a:xfrm>
          <a:off x="931969" y="110519"/>
          <a:ext cx="1349453" cy="1349453"/>
        </a:xfrm>
        <a:prstGeom prst="pie">
          <a:avLst>
            <a:gd name="adj1" fmla="val 16200000"/>
            <a:gd name="adj2" fmla="val 54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a:off x="1669349" y="463947"/>
        <a:ext cx="481947" cy="642596"/>
      </dsp:txXfrm>
    </dsp:sp>
    <dsp:sp modelId="{5858080E-5410-41A5-AEDA-D4BB76659619}">
      <dsp:nvSpPr>
        <dsp:cNvPr id="0" name=""/>
        <dsp:cNvSpPr/>
      </dsp:nvSpPr>
      <dsp:spPr>
        <a:xfrm>
          <a:off x="867710" y="110519"/>
          <a:ext cx="1349453" cy="1349453"/>
        </a:xfrm>
        <a:prstGeom prst="pie">
          <a:avLst>
            <a:gd name="adj1" fmla="val 5400000"/>
            <a:gd name="adj2" fmla="val 162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dirty="0"/>
        </a:p>
      </dsp:txBody>
      <dsp:txXfrm>
        <a:off x="997835" y="463947"/>
        <a:ext cx="481947" cy="642596"/>
      </dsp:txXfrm>
    </dsp:sp>
    <dsp:sp modelId="{250C747E-03F5-4B2F-B602-B5BCDFBDE641}">
      <dsp:nvSpPr>
        <dsp:cNvPr id="0" name=""/>
        <dsp:cNvSpPr/>
      </dsp:nvSpPr>
      <dsp:spPr>
        <a:xfrm>
          <a:off x="848432" y="26981"/>
          <a:ext cx="1516528" cy="1516528"/>
        </a:xfrm>
        <a:prstGeom prst="circularArrow">
          <a:avLst>
            <a:gd name="adj1" fmla="val 5085"/>
            <a:gd name="adj2" fmla="val 327528"/>
            <a:gd name="adj3" fmla="val 5072472"/>
            <a:gd name="adj4" fmla="val 162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FC998F-AF0D-4836-B69F-809CB723428C}">
      <dsp:nvSpPr>
        <dsp:cNvPr id="0" name=""/>
        <dsp:cNvSpPr/>
      </dsp:nvSpPr>
      <dsp:spPr>
        <a:xfrm>
          <a:off x="784172" y="26981"/>
          <a:ext cx="1516528" cy="1516528"/>
        </a:xfrm>
        <a:prstGeom prst="circularArrow">
          <a:avLst>
            <a:gd name="adj1" fmla="val 5085"/>
            <a:gd name="adj2" fmla="val 327528"/>
            <a:gd name="adj3" fmla="val 15872472"/>
            <a:gd name="adj4" fmla="val 54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A9A2C54A-3C70-6D45-8944-B9BF35FACF7C}" type="datetimeFigureOut">
              <a:rPr kumimoji="1" lang="ja-JP" altLang="en-US" smtClean="0"/>
              <a:t>2025/2/10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40507-CA8F-1F44-AB69-062FFD2B0FF7}" type="slidenum">
              <a:rPr kumimoji="1" lang="ja-JP" altLang="en-US" smtClean="0"/>
              <a:t>‹#›</a:t>
            </a:fld>
            <a:endParaRPr kumimoji="1" lang="ja-JP" altLang="en-US"/>
          </a:p>
        </p:txBody>
      </p:sp>
    </p:spTree>
    <p:extLst>
      <p:ext uri="{BB962C8B-B14F-4D97-AF65-F5344CB8AC3E}">
        <p14:creationId xmlns:p14="http://schemas.microsoft.com/office/powerpoint/2010/main" val="100109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8540507-CA8F-1F44-AB69-062FFD2B0FF7}" type="slidenum">
              <a:rPr kumimoji="1" lang="ja-JP" altLang="en-US" smtClean="0"/>
              <a:t>1</a:t>
            </a:fld>
            <a:endParaRPr kumimoji="1" lang="ja-JP" altLang="en-US"/>
          </a:p>
        </p:txBody>
      </p:sp>
    </p:spTree>
    <p:extLst>
      <p:ext uri="{BB962C8B-B14F-4D97-AF65-F5344CB8AC3E}">
        <p14:creationId xmlns:p14="http://schemas.microsoft.com/office/powerpoint/2010/main" val="362416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178B8D-55D4-436B-80D0-D8C580BB3AD0}" type="slidenum">
              <a:rPr kumimoji="1" lang="ja-JP" altLang="en-US" smtClean="0"/>
              <a:t>25</a:t>
            </a:fld>
            <a:endParaRPr kumimoji="1" lang="ja-JP" altLang="en-US"/>
          </a:p>
        </p:txBody>
      </p:sp>
    </p:spTree>
    <p:extLst>
      <p:ext uri="{BB962C8B-B14F-4D97-AF65-F5344CB8AC3E}">
        <p14:creationId xmlns:p14="http://schemas.microsoft.com/office/powerpoint/2010/main" val="1581198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96D53-BA58-7769-269E-3273577768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38D2934-3E48-3B88-2CCE-978315F49084}"/>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6EE51C94-C843-7393-057A-7814FD93CF8F}"/>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030767EB-4F1D-E3F9-F1A9-5E39D49BC134}"/>
              </a:ext>
            </a:extLst>
          </p:cNvPr>
          <p:cNvSpPr>
            <a:spLocks noGrp="1"/>
          </p:cNvSpPr>
          <p:nvPr>
            <p:ph type="sldNum" sz="quarter" idx="5"/>
          </p:nvPr>
        </p:nvSpPr>
        <p:spPr/>
        <p:txBody>
          <a:bodyPr/>
          <a:lstStyle/>
          <a:p>
            <a:fld id="{B8540507-CA8F-1F44-AB69-062FFD2B0FF7}" type="slidenum">
              <a:rPr kumimoji="1" lang="ja-JP" altLang="en-US" smtClean="0"/>
              <a:t>27</a:t>
            </a:fld>
            <a:endParaRPr kumimoji="1" lang="ja-JP" altLang="en-US"/>
          </a:p>
        </p:txBody>
      </p:sp>
    </p:spTree>
    <p:extLst>
      <p:ext uri="{BB962C8B-B14F-4D97-AF65-F5344CB8AC3E}">
        <p14:creationId xmlns:p14="http://schemas.microsoft.com/office/powerpoint/2010/main" val="1180382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8540507-CA8F-1F44-AB69-062FFD2B0FF7}" type="slidenum">
              <a:rPr kumimoji="1" lang="ja-JP" altLang="en-US" smtClean="0"/>
              <a:t>29</a:t>
            </a:fld>
            <a:endParaRPr kumimoji="1" lang="ja-JP" altLang="en-US"/>
          </a:p>
        </p:txBody>
      </p:sp>
    </p:spTree>
    <p:extLst>
      <p:ext uri="{BB962C8B-B14F-4D97-AF65-F5344CB8AC3E}">
        <p14:creationId xmlns:p14="http://schemas.microsoft.com/office/powerpoint/2010/main" val="306812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8540507-CA8F-1F44-AB69-062FFD2B0FF7}" type="slidenum">
              <a:rPr kumimoji="1" lang="ja-JP" altLang="en-US" smtClean="0"/>
              <a:t>33</a:t>
            </a:fld>
            <a:endParaRPr kumimoji="1" lang="ja-JP" altLang="en-US"/>
          </a:p>
        </p:txBody>
      </p:sp>
    </p:spTree>
    <p:extLst>
      <p:ext uri="{BB962C8B-B14F-4D97-AF65-F5344CB8AC3E}">
        <p14:creationId xmlns:p14="http://schemas.microsoft.com/office/powerpoint/2010/main" val="241385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8540507-CA8F-1F44-AB69-062FFD2B0FF7}" type="slidenum">
              <a:rPr kumimoji="1" lang="ja-JP" altLang="en-US" smtClean="0"/>
              <a:t>2</a:t>
            </a:fld>
            <a:endParaRPr kumimoji="1" lang="ja-JP" altLang="en-US"/>
          </a:p>
        </p:txBody>
      </p:sp>
    </p:spTree>
    <p:extLst>
      <p:ext uri="{BB962C8B-B14F-4D97-AF65-F5344CB8AC3E}">
        <p14:creationId xmlns:p14="http://schemas.microsoft.com/office/powerpoint/2010/main" val="362416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8540507-CA8F-1F44-AB69-062FFD2B0FF7}" type="slidenum">
              <a:rPr kumimoji="1" lang="ja-JP" altLang="en-US" smtClean="0"/>
              <a:t>6</a:t>
            </a:fld>
            <a:endParaRPr kumimoji="1" lang="ja-JP" altLang="en-US"/>
          </a:p>
        </p:txBody>
      </p:sp>
    </p:spTree>
    <p:extLst>
      <p:ext uri="{BB962C8B-B14F-4D97-AF65-F5344CB8AC3E}">
        <p14:creationId xmlns:p14="http://schemas.microsoft.com/office/powerpoint/2010/main" val="202824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・近藤式　これらのポイントを押さえてパッケージ化されたツール（ケースレポート～ニーズ整理～ケア会議のあり方）→ぜひ活用</a:t>
            </a:r>
            <a:endParaRPr kumimoji="1" lang="en-US" altLang="ja-JP" dirty="0"/>
          </a:p>
          <a:p>
            <a:r>
              <a:rPr kumimoji="1" lang="ja-JP" altLang="en-US" dirty="0"/>
              <a:t>・「本人中心」は基本であるが、最初の訴えにサービスを当てはめるような計画作成が目に付く→根拠をもった理解・解釈・仮説が相談支援専門員の個別支援における専門性の中核</a:t>
            </a:r>
            <a:endParaRPr kumimoji="1" lang="en-US" altLang="ja-JP" dirty="0"/>
          </a:p>
          <a:p>
            <a:r>
              <a:rPr kumimoji="1" lang="ja-JP" altLang="en-US" dirty="0"/>
              <a:t>　→初任者研修はケアマネジメントを学ぶ入口→講師・受講者はもちろん</a:t>
            </a:r>
            <a:r>
              <a:rPr kumimoji="1" lang="ja-JP" altLang="en-US"/>
              <a:t>、インターバルの受け入れ先も含めた共通理解を</a:t>
            </a:r>
            <a:endParaRPr kumimoji="1" lang="ja-JP" altLang="en-US" dirty="0"/>
          </a:p>
        </p:txBody>
      </p:sp>
      <p:sp>
        <p:nvSpPr>
          <p:cNvPr id="4" name="スライド番号プレースホルダー 3"/>
          <p:cNvSpPr>
            <a:spLocks noGrp="1"/>
          </p:cNvSpPr>
          <p:nvPr>
            <p:ph type="sldNum" sz="quarter" idx="5"/>
          </p:nvPr>
        </p:nvSpPr>
        <p:spPr/>
        <p:txBody>
          <a:bodyPr/>
          <a:lstStyle/>
          <a:p>
            <a:fld id="{B8540507-CA8F-1F44-AB69-062FFD2B0FF7}" type="slidenum">
              <a:rPr kumimoji="1" lang="ja-JP" altLang="en-US" smtClean="0"/>
              <a:t>9</a:t>
            </a:fld>
            <a:endParaRPr kumimoji="1" lang="ja-JP" altLang="en-US"/>
          </a:p>
        </p:txBody>
      </p:sp>
    </p:spTree>
    <p:extLst>
      <p:ext uri="{BB962C8B-B14F-4D97-AF65-F5344CB8AC3E}">
        <p14:creationId xmlns:p14="http://schemas.microsoft.com/office/powerpoint/2010/main" val="283910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A4E16-7EC1-F095-8649-8E7B88DB9A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9B99622-A626-A6CE-2F26-1B1538195FAC}"/>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CAA494B1-F4CA-2E7E-41A3-CAF6797EE04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A2753B6-8EC2-3781-AF3C-D94F61681DBA}"/>
              </a:ext>
            </a:extLst>
          </p:cNvPr>
          <p:cNvSpPr>
            <a:spLocks noGrp="1"/>
          </p:cNvSpPr>
          <p:nvPr>
            <p:ph type="sldNum" sz="quarter" idx="5"/>
          </p:nvPr>
        </p:nvSpPr>
        <p:spPr/>
        <p:txBody>
          <a:bodyPr/>
          <a:lstStyle/>
          <a:p>
            <a:fld id="{B8540507-CA8F-1F44-AB69-062FFD2B0FF7}" type="slidenum">
              <a:rPr kumimoji="1" lang="ja-JP" altLang="en-US" smtClean="0"/>
              <a:t>11</a:t>
            </a:fld>
            <a:endParaRPr kumimoji="1" lang="ja-JP" altLang="en-US"/>
          </a:p>
        </p:txBody>
      </p:sp>
    </p:spTree>
    <p:extLst>
      <p:ext uri="{BB962C8B-B14F-4D97-AF65-F5344CB8AC3E}">
        <p14:creationId xmlns:p14="http://schemas.microsoft.com/office/powerpoint/2010/main" val="252471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8540507-CA8F-1F44-AB69-062FFD2B0FF7}" type="slidenum">
              <a:rPr kumimoji="1" lang="ja-JP" altLang="en-US" smtClean="0"/>
              <a:t>12</a:t>
            </a:fld>
            <a:endParaRPr kumimoji="1" lang="ja-JP" altLang="en-US"/>
          </a:p>
        </p:txBody>
      </p:sp>
    </p:spTree>
    <p:extLst>
      <p:ext uri="{BB962C8B-B14F-4D97-AF65-F5344CB8AC3E}">
        <p14:creationId xmlns:p14="http://schemas.microsoft.com/office/powerpoint/2010/main" val="366365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6FD6A-11AE-AE4D-0A2E-65C57EE2A4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4D1A04-99D2-3F1D-BDC8-4053A27745C9}"/>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A0F4A6D3-E00D-BF6C-8AA9-F98A719194EE}"/>
              </a:ext>
            </a:extLst>
          </p:cNvPr>
          <p:cNvSpPr>
            <a:spLocks noGrp="1"/>
          </p:cNvSpPr>
          <p:nvPr>
            <p:ph type="body" idx="1"/>
          </p:nvPr>
        </p:nvSpPr>
        <p:spPr/>
        <p:txBody>
          <a:bodyPr/>
          <a:lstStyle/>
          <a:p>
            <a:r>
              <a:rPr kumimoji="1" lang="ja-JP" altLang="en-US"/>
              <a:t>ポイント</a:t>
            </a:r>
            <a:endParaRPr kumimoji="1" lang="en-US" altLang="ja-JP" dirty="0"/>
          </a:p>
          <a:p>
            <a:r>
              <a:rPr kumimoji="1" lang="ja-JP" altLang="en-US"/>
              <a:t>研修の内容よりテーマを進めていく上で工夫した部分、</a:t>
            </a:r>
            <a:endParaRPr kumimoji="1" lang="en-US" altLang="ja-JP" dirty="0"/>
          </a:p>
          <a:p>
            <a:r>
              <a:rPr kumimoji="1" lang="ja-JP" altLang="en-US"/>
              <a:t>演習講師の理解促進</a:t>
            </a:r>
            <a:endParaRPr kumimoji="1" lang="en-US" altLang="ja-JP" dirty="0"/>
          </a:p>
        </p:txBody>
      </p:sp>
      <p:sp>
        <p:nvSpPr>
          <p:cNvPr id="4" name="スライド番号プレースホルダー 3">
            <a:extLst>
              <a:ext uri="{FF2B5EF4-FFF2-40B4-BE49-F238E27FC236}">
                <a16:creationId xmlns:a16="http://schemas.microsoft.com/office/drawing/2014/main" id="{F62D1830-4981-85A0-118D-2127E36B23D3}"/>
              </a:ext>
            </a:extLst>
          </p:cNvPr>
          <p:cNvSpPr>
            <a:spLocks noGrp="1"/>
          </p:cNvSpPr>
          <p:nvPr>
            <p:ph type="sldNum" sz="quarter" idx="5"/>
          </p:nvPr>
        </p:nvSpPr>
        <p:spPr/>
        <p:txBody>
          <a:bodyPr/>
          <a:lstStyle/>
          <a:p>
            <a:fld id="{B8540507-CA8F-1F44-AB69-062FFD2B0FF7}" type="slidenum">
              <a:rPr kumimoji="1" lang="ja-JP" altLang="en-US" smtClean="0"/>
              <a:t>16</a:t>
            </a:fld>
            <a:endParaRPr kumimoji="1" lang="ja-JP" altLang="en-US"/>
          </a:p>
        </p:txBody>
      </p:sp>
    </p:spTree>
    <p:extLst>
      <p:ext uri="{BB962C8B-B14F-4D97-AF65-F5344CB8AC3E}">
        <p14:creationId xmlns:p14="http://schemas.microsoft.com/office/powerpoint/2010/main" val="133050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064"/>
            <a:endParaRPr kumimoji="1" lang="en-US" altLang="ja-JP" dirty="0"/>
          </a:p>
        </p:txBody>
      </p:sp>
      <p:sp>
        <p:nvSpPr>
          <p:cNvPr id="4" name="スライド番号プレースホルダー 3"/>
          <p:cNvSpPr>
            <a:spLocks noGrp="1"/>
          </p:cNvSpPr>
          <p:nvPr>
            <p:ph type="sldNum" sz="quarter" idx="5"/>
          </p:nvPr>
        </p:nvSpPr>
        <p:spPr/>
        <p:txBody>
          <a:bodyPr/>
          <a:lstStyle/>
          <a:p>
            <a:fld id="{5B4E40C4-8009-47CA-BF57-6A49E3B9608F}" type="slidenum">
              <a:rPr kumimoji="1" lang="ja-JP" altLang="en-US" smtClean="0"/>
              <a:t>18</a:t>
            </a:fld>
            <a:endParaRPr kumimoji="1" lang="ja-JP" altLang="en-US"/>
          </a:p>
        </p:txBody>
      </p:sp>
    </p:spTree>
    <p:extLst>
      <p:ext uri="{BB962C8B-B14F-4D97-AF65-F5344CB8AC3E}">
        <p14:creationId xmlns:p14="http://schemas.microsoft.com/office/powerpoint/2010/main" val="217214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DEB9F-90DC-510F-2B25-16CBA9D7615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32401A-F16A-FB92-B0AE-98899C6B2825}"/>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1E237322-E447-00D2-BECC-7C4F9448DCC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795763D-8929-C1A8-03AB-907F0313DC92}"/>
              </a:ext>
            </a:extLst>
          </p:cNvPr>
          <p:cNvSpPr>
            <a:spLocks noGrp="1"/>
          </p:cNvSpPr>
          <p:nvPr>
            <p:ph type="sldNum" sz="quarter" idx="5"/>
          </p:nvPr>
        </p:nvSpPr>
        <p:spPr/>
        <p:txBody>
          <a:bodyPr/>
          <a:lstStyle/>
          <a:p>
            <a:fld id="{B8540507-CA8F-1F44-AB69-062FFD2B0FF7}" type="slidenum">
              <a:rPr kumimoji="1" lang="ja-JP" altLang="en-US" smtClean="0"/>
              <a:t>24</a:t>
            </a:fld>
            <a:endParaRPr kumimoji="1" lang="ja-JP" altLang="en-US"/>
          </a:p>
        </p:txBody>
      </p:sp>
    </p:spTree>
    <p:extLst>
      <p:ext uri="{BB962C8B-B14F-4D97-AF65-F5344CB8AC3E}">
        <p14:creationId xmlns:p14="http://schemas.microsoft.com/office/powerpoint/2010/main" val="354893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17C267-1E03-4472-B481-8F3853FC4BCE}"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84488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D99D7F-8046-40E9-8734-B94B2CF9E3C3}"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54781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47477C-12B4-4D96-B3D3-5503ADB64DAB}"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182616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1AD62E4-BA10-4CE6-B89E-24CE8F835FC6}" type="datetimeFigureOut">
              <a:rPr kumimoji="1" lang="ja-JP" altLang="en-US" smtClean="0"/>
              <a:t>2025/2/10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00A8FF-4C09-47E9-8338-6FFD432EB795}" type="slidenum">
              <a:rPr kumimoji="1" lang="ja-JP" altLang="en-US" smtClean="0"/>
              <a:t>‹#›</a:t>
            </a:fld>
            <a:endParaRPr kumimoji="1" lang="ja-JP" altLang="en-US"/>
          </a:p>
        </p:txBody>
      </p:sp>
    </p:spTree>
    <p:extLst>
      <p:ext uri="{BB962C8B-B14F-4D97-AF65-F5344CB8AC3E}">
        <p14:creationId xmlns:p14="http://schemas.microsoft.com/office/powerpoint/2010/main" val="542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1AD62E4-BA10-4CE6-B89E-24CE8F835FC6}" type="datetimeFigureOut">
              <a:rPr kumimoji="1" lang="ja-JP" altLang="en-US" smtClean="0"/>
              <a:t>2025/2/10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00A8FF-4C09-47E9-8338-6FFD432EB795}" type="slidenum">
              <a:rPr kumimoji="1" lang="ja-JP" altLang="en-US" smtClean="0"/>
              <a:t>‹#›</a:t>
            </a:fld>
            <a:endParaRPr kumimoji="1" lang="ja-JP" altLang="en-US"/>
          </a:p>
        </p:txBody>
      </p:sp>
    </p:spTree>
    <p:extLst>
      <p:ext uri="{BB962C8B-B14F-4D97-AF65-F5344CB8AC3E}">
        <p14:creationId xmlns:p14="http://schemas.microsoft.com/office/powerpoint/2010/main" val="3077468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1AD62E4-BA10-4CE6-B89E-24CE8F835FC6}" type="datetimeFigureOut">
              <a:rPr kumimoji="1" lang="ja-JP" altLang="en-US" smtClean="0"/>
              <a:t>2025/2/10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00A8FF-4C09-47E9-8338-6FFD432EB795}" type="slidenum">
              <a:rPr kumimoji="1" lang="ja-JP" altLang="en-US" smtClean="0"/>
              <a:t>‹#›</a:t>
            </a:fld>
            <a:endParaRPr kumimoji="1" lang="ja-JP" altLang="en-US"/>
          </a:p>
        </p:txBody>
      </p:sp>
    </p:spTree>
    <p:extLst>
      <p:ext uri="{BB962C8B-B14F-4D97-AF65-F5344CB8AC3E}">
        <p14:creationId xmlns:p14="http://schemas.microsoft.com/office/powerpoint/2010/main" val="3260577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AD62E4-BA10-4CE6-B89E-24CE8F835FC6}" type="datetimeFigureOut">
              <a:rPr kumimoji="1" lang="ja-JP" altLang="en-US" smtClean="0"/>
              <a:t>2025/2/10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00A8FF-4C09-47E9-8338-6FFD432EB795}" type="slidenum">
              <a:rPr kumimoji="1" lang="ja-JP" altLang="en-US" smtClean="0"/>
              <a:t>‹#›</a:t>
            </a:fld>
            <a:endParaRPr kumimoji="1" lang="ja-JP" altLang="en-US"/>
          </a:p>
        </p:txBody>
      </p:sp>
    </p:spTree>
    <p:extLst>
      <p:ext uri="{BB962C8B-B14F-4D97-AF65-F5344CB8AC3E}">
        <p14:creationId xmlns:p14="http://schemas.microsoft.com/office/powerpoint/2010/main" val="910339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1AD62E4-BA10-4CE6-B89E-24CE8F835FC6}" type="datetimeFigureOut">
              <a:rPr kumimoji="1" lang="ja-JP" altLang="en-US" smtClean="0"/>
              <a:t>2025/2/10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800A8FF-4C09-47E9-8338-6FFD432EB795}" type="slidenum">
              <a:rPr kumimoji="1" lang="ja-JP" altLang="en-US" smtClean="0"/>
              <a:t>‹#›</a:t>
            </a:fld>
            <a:endParaRPr kumimoji="1" lang="ja-JP" altLang="en-US"/>
          </a:p>
        </p:txBody>
      </p:sp>
    </p:spTree>
    <p:extLst>
      <p:ext uri="{BB962C8B-B14F-4D97-AF65-F5344CB8AC3E}">
        <p14:creationId xmlns:p14="http://schemas.microsoft.com/office/powerpoint/2010/main" val="1489468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1AD62E4-BA10-4CE6-B89E-24CE8F835FC6}" type="datetimeFigureOut">
              <a:rPr kumimoji="1" lang="ja-JP" altLang="en-US" smtClean="0"/>
              <a:t>2025/2/10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800A8FF-4C09-47E9-8338-6FFD432EB795}" type="slidenum">
              <a:rPr kumimoji="1" lang="ja-JP" altLang="en-US" smtClean="0"/>
              <a:t>‹#›</a:t>
            </a:fld>
            <a:endParaRPr kumimoji="1" lang="ja-JP" altLang="en-US"/>
          </a:p>
        </p:txBody>
      </p:sp>
    </p:spTree>
    <p:extLst>
      <p:ext uri="{BB962C8B-B14F-4D97-AF65-F5344CB8AC3E}">
        <p14:creationId xmlns:p14="http://schemas.microsoft.com/office/powerpoint/2010/main" val="2078095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1AD62E4-BA10-4CE6-B89E-24CE8F835FC6}" type="datetimeFigureOut">
              <a:rPr kumimoji="1" lang="ja-JP" altLang="en-US" smtClean="0"/>
              <a:t>2025/2/10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800A8FF-4C09-47E9-8338-6FFD432EB795}" type="slidenum">
              <a:rPr kumimoji="1" lang="ja-JP" altLang="en-US" smtClean="0"/>
              <a:t>‹#›</a:t>
            </a:fld>
            <a:endParaRPr kumimoji="1" lang="ja-JP" altLang="en-US"/>
          </a:p>
        </p:txBody>
      </p:sp>
    </p:spTree>
    <p:extLst>
      <p:ext uri="{BB962C8B-B14F-4D97-AF65-F5344CB8AC3E}">
        <p14:creationId xmlns:p14="http://schemas.microsoft.com/office/powerpoint/2010/main" val="3432345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1AD62E4-BA10-4CE6-B89E-24CE8F835FC6}" type="datetimeFigureOut">
              <a:rPr kumimoji="1" lang="ja-JP" altLang="en-US" smtClean="0"/>
              <a:t>2025/2/10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00A8FF-4C09-47E9-8338-6FFD432EB795}" type="slidenum">
              <a:rPr kumimoji="1" lang="ja-JP" altLang="en-US" smtClean="0"/>
              <a:t>‹#›</a:t>
            </a:fld>
            <a:endParaRPr kumimoji="1" lang="ja-JP" altLang="en-US"/>
          </a:p>
        </p:txBody>
      </p:sp>
    </p:spTree>
    <p:extLst>
      <p:ext uri="{BB962C8B-B14F-4D97-AF65-F5344CB8AC3E}">
        <p14:creationId xmlns:p14="http://schemas.microsoft.com/office/powerpoint/2010/main" val="359888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4AF977-8F19-4EA0-9B57-C962E5841F9D}"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111776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1AD62E4-BA10-4CE6-B89E-24CE8F835FC6}" type="datetimeFigureOut">
              <a:rPr kumimoji="1" lang="ja-JP" altLang="en-US" smtClean="0"/>
              <a:t>2025/2/10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00A8FF-4C09-47E9-8338-6FFD432EB795}" type="slidenum">
              <a:rPr kumimoji="1" lang="ja-JP" altLang="en-US" smtClean="0"/>
              <a:t>‹#›</a:t>
            </a:fld>
            <a:endParaRPr kumimoji="1" lang="ja-JP" altLang="en-US"/>
          </a:p>
        </p:txBody>
      </p:sp>
    </p:spTree>
    <p:extLst>
      <p:ext uri="{BB962C8B-B14F-4D97-AF65-F5344CB8AC3E}">
        <p14:creationId xmlns:p14="http://schemas.microsoft.com/office/powerpoint/2010/main" val="1696914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1AD62E4-BA10-4CE6-B89E-24CE8F835FC6}" type="datetimeFigureOut">
              <a:rPr kumimoji="1" lang="ja-JP" altLang="en-US" smtClean="0"/>
              <a:t>2025/2/10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00A8FF-4C09-47E9-8338-6FFD432EB795}" type="slidenum">
              <a:rPr kumimoji="1" lang="ja-JP" altLang="en-US" smtClean="0"/>
              <a:t>‹#›</a:t>
            </a:fld>
            <a:endParaRPr kumimoji="1" lang="ja-JP" altLang="en-US"/>
          </a:p>
        </p:txBody>
      </p:sp>
    </p:spTree>
    <p:extLst>
      <p:ext uri="{BB962C8B-B14F-4D97-AF65-F5344CB8AC3E}">
        <p14:creationId xmlns:p14="http://schemas.microsoft.com/office/powerpoint/2010/main" val="1417983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1AD62E4-BA10-4CE6-B89E-24CE8F835FC6}" type="datetimeFigureOut">
              <a:rPr kumimoji="1" lang="ja-JP" altLang="en-US" smtClean="0"/>
              <a:t>2025/2/10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00A8FF-4C09-47E9-8338-6FFD432EB795}" type="slidenum">
              <a:rPr kumimoji="1" lang="ja-JP" altLang="en-US" smtClean="0"/>
              <a:t>‹#›</a:t>
            </a:fld>
            <a:endParaRPr kumimoji="1" lang="ja-JP" altLang="en-US"/>
          </a:p>
        </p:txBody>
      </p:sp>
    </p:spTree>
    <p:extLst>
      <p:ext uri="{BB962C8B-B14F-4D97-AF65-F5344CB8AC3E}">
        <p14:creationId xmlns:p14="http://schemas.microsoft.com/office/powerpoint/2010/main" val="121455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C8A25A-6591-4CBF-A92B-373923E5DC61}"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294147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4275B23-CF25-4CA1-8F7E-11300C568946}" type="datetime1">
              <a:rPr kumimoji="1" lang="ja-JP" altLang="en-US" smtClean="0"/>
              <a:t>2025/2/10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92220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B31859A-4BF7-4604-948A-EF8B774B4BE6}" type="datetime1">
              <a:rPr kumimoji="1" lang="ja-JP" altLang="en-US" smtClean="0"/>
              <a:t>2025/2/10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164631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09AAEE9-1047-4C4C-A583-1D57935D72EE}" type="datetime1">
              <a:rPr kumimoji="1" lang="ja-JP" altLang="en-US" smtClean="0"/>
              <a:t>2025/2/10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116928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69868-E563-4B17-B2CB-EBAC732CFD5B}" type="datetime1">
              <a:rPr kumimoji="1" lang="ja-JP" altLang="en-US" smtClean="0"/>
              <a:t>2025/2/10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351449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DB34A0-B8D8-4471-8BBD-566A3DD1C74B}" type="datetime1">
              <a:rPr kumimoji="1" lang="ja-JP" altLang="en-US" smtClean="0"/>
              <a:t>2025/2/10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119310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4AF98D-D08E-41E5-9132-EE80B7CCF9E1}" type="datetime1">
              <a:rPr kumimoji="1" lang="ja-JP" altLang="en-US" smtClean="0"/>
              <a:t>2025/2/10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322220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64F95-B0E9-4AFE-946C-0CB6D7848C15}" type="datetime1">
              <a:rPr kumimoji="1" lang="ja-JP" altLang="en-US" smtClean="0"/>
              <a:t>2025/2/10</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29549705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D62E4-BA10-4CE6-B89E-24CE8F835FC6}" type="datetimeFigureOut">
              <a:rPr kumimoji="1" lang="ja-JP" altLang="en-US" smtClean="0"/>
              <a:t>2025/2/10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0A8FF-4C09-47E9-8338-6FFD432EB795}" type="slidenum">
              <a:rPr kumimoji="1" lang="ja-JP" altLang="en-US" smtClean="0"/>
              <a:t>‹#›</a:t>
            </a:fld>
            <a:endParaRPr kumimoji="1" lang="ja-JP" altLang="en-US"/>
          </a:p>
        </p:txBody>
      </p:sp>
    </p:spTree>
    <p:extLst>
      <p:ext uri="{BB962C8B-B14F-4D97-AF65-F5344CB8AC3E}">
        <p14:creationId xmlns:p14="http://schemas.microsoft.com/office/powerpoint/2010/main" val="35618295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9A3301F-19D8-E185-D3D9-232E1CE0DB66}"/>
              </a:ext>
            </a:extLst>
          </p:cNvPr>
          <p:cNvSpPr txBox="1">
            <a:spLocks/>
          </p:cNvSpPr>
          <p:nvPr/>
        </p:nvSpPr>
        <p:spPr>
          <a:xfrm>
            <a:off x="519894" y="1205908"/>
            <a:ext cx="11152211" cy="3258207"/>
          </a:xfrm>
          <a:prstGeom prst="rect">
            <a:avLst/>
          </a:prstGeom>
        </p:spPr>
        <p:txBody>
          <a:bodyPr vert="horz" lIns="112542" tIns="56271" rIns="112542" bIns="56271"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5400" b="1" dirty="0">
                <a:solidFill>
                  <a:schemeClr val="bg2">
                    <a:lumMod val="25000"/>
                  </a:schemeClr>
                </a:solidFill>
                <a:latin typeface="BIZ UDPゴシック" panose="020B0400000000000000" pitchFamily="50" charset="-128"/>
                <a:ea typeface="BIZ UDPゴシック" panose="020B0400000000000000" pitchFamily="50" charset="-128"/>
              </a:rPr>
              <a:t>ケアマネジメント基礎コース</a:t>
            </a:r>
            <a:endParaRPr lang="en-US" altLang="ja-JP" sz="5400" b="1" dirty="0">
              <a:solidFill>
                <a:schemeClr val="bg2">
                  <a:lumMod val="25000"/>
                </a:schemeClr>
              </a:solidFill>
              <a:latin typeface="BIZ UDPゴシック" panose="020B0400000000000000" pitchFamily="50" charset="-128"/>
              <a:ea typeface="BIZ UDPゴシック" panose="020B0400000000000000" pitchFamily="50" charset="-128"/>
            </a:endParaRPr>
          </a:p>
          <a:p>
            <a:endParaRPr lang="en-US" altLang="ja-JP" sz="5400" b="1" dirty="0">
              <a:solidFill>
                <a:schemeClr val="bg2">
                  <a:lumMod val="25000"/>
                </a:schemeClr>
              </a:solidFill>
              <a:latin typeface="BIZ UDPゴシック" panose="020B0400000000000000" pitchFamily="50" charset="-128"/>
              <a:ea typeface="BIZ UDPゴシック" panose="020B0400000000000000" pitchFamily="50" charset="-128"/>
            </a:endParaRPr>
          </a:p>
          <a:p>
            <a:r>
              <a:rPr lang="ja-JP" altLang="en-US" sz="5400" b="1" dirty="0">
                <a:solidFill>
                  <a:schemeClr val="bg2">
                    <a:lumMod val="25000"/>
                  </a:schemeClr>
                </a:solidFill>
                <a:latin typeface="BIZ UDPゴシック" panose="020B0400000000000000" pitchFamily="50" charset="-128"/>
                <a:ea typeface="BIZ UDPゴシック" panose="020B0400000000000000" pitchFamily="50" charset="-128"/>
              </a:rPr>
              <a:t>演習資料　</a:t>
            </a:r>
            <a:endParaRPr lang="en-US" altLang="ja-JP" sz="54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F73EFB87-E72C-FB81-F5C1-6D3A79F6C801}"/>
              </a:ext>
            </a:extLst>
          </p:cNvPr>
          <p:cNvSpPr>
            <a:spLocks noGrp="1"/>
          </p:cNvSpPr>
          <p:nvPr>
            <p:ph type="sldNum" sz="quarter" idx="12"/>
          </p:nvPr>
        </p:nvSpPr>
        <p:spPr/>
        <p:txBody>
          <a:bodyPr/>
          <a:lstStyle/>
          <a:p>
            <a:fld id="{37E5972D-A0AF-46CE-8DED-30C059512C1A}" type="slidenum">
              <a:rPr kumimoji="1" lang="ja-JP" altLang="en-US" smtClean="0"/>
              <a:t>1</a:t>
            </a:fld>
            <a:endParaRPr kumimoji="1" lang="ja-JP" altLang="en-US"/>
          </a:p>
        </p:txBody>
      </p:sp>
      <p:sp>
        <p:nvSpPr>
          <p:cNvPr id="2" name="字幕 2">
            <a:extLst>
              <a:ext uri="{FF2B5EF4-FFF2-40B4-BE49-F238E27FC236}">
                <a16:creationId xmlns:a16="http://schemas.microsoft.com/office/drawing/2014/main" id="{94F6E0FC-B671-D6F1-19F7-F4429CD150B7}"/>
              </a:ext>
            </a:extLst>
          </p:cNvPr>
          <p:cNvSpPr txBox="1">
            <a:spLocks/>
          </p:cNvSpPr>
          <p:nvPr/>
        </p:nvSpPr>
        <p:spPr>
          <a:xfrm>
            <a:off x="7283302" y="136525"/>
            <a:ext cx="5037285" cy="600076"/>
          </a:xfrm>
          <a:prstGeom prst="rect">
            <a:avLst/>
          </a:prstGeom>
        </p:spPr>
        <p:txBody>
          <a:bodyPr vert="horz" lIns="91440" tIns="45721" rIns="91440" bIns="45721" rtlCol="0" anchor="ctr">
            <a:normAutofit fontScale="92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メイリオ" panose="020B0604030504040204" pitchFamily="50" charset="-128"/>
                <a:ea typeface="メイリオ" panose="020B0604030504040204" pitchFamily="50" charset="-128"/>
              </a:rPr>
              <a:t>令和７年３月７日（金）</a:t>
            </a:r>
            <a:endParaRPr lang="en-US" altLang="ja-JP" sz="1400" dirty="0">
              <a:latin typeface="メイリオ" panose="020B0604030504040204" pitchFamily="50" charset="-128"/>
              <a:ea typeface="メイリオ" panose="020B0604030504040204" pitchFamily="50" charset="-128"/>
            </a:endParaRPr>
          </a:p>
          <a:p>
            <a:r>
              <a:rPr lang="zh-TW" altLang="en-US" sz="1400" dirty="0">
                <a:latin typeface="メイリオ" panose="020B0604030504040204" pitchFamily="50" charset="-128"/>
                <a:ea typeface="メイリオ" panose="020B0604030504040204" pitchFamily="50" charset="-128"/>
              </a:rPr>
              <a:t>令和</a:t>
            </a:r>
            <a:r>
              <a:rPr lang="ja-JP" altLang="en-US" sz="1400" dirty="0">
                <a:latin typeface="メイリオ" panose="020B0604030504040204" pitchFamily="50" charset="-128"/>
                <a:ea typeface="メイリオ" panose="020B0604030504040204" pitchFamily="50" charset="-128"/>
              </a:rPr>
              <a:t>６</a:t>
            </a:r>
            <a:r>
              <a:rPr lang="zh-TW" altLang="en-US" sz="1400" dirty="0">
                <a:latin typeface="メイリオ" panose="020B0604030504040204" pitchFamily="50" charset="-128"/>
                <a:ea typeface="メイリオ" panose="020B0604030504040204" pitchFamily="50" charset="-128"/>
              </a:rPr>
              <a:t>年度</a:t>
            </a:r>
            <a:r>
              <a:rPr lang="ja-JP" altLang="en-US" sz="1400" dirty="0">
                <a:latin typeface="メイリオ" panose="020B0604030504040204" pitchFamily="50" charset="-128"/>
                <a:ea typeface="メイリオ" panose="020B0604030504040204" pitchFamily="50" charset="-128"/>
              </a:rPr>
              <a:t>相談支援従事者指導者養成研修会（フォローアップ）</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60019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C110AB-FA28-474B-FA63-010D60468C98}"/>
              </a:ext>
            </a:extLst>
          </p:cNvPr>
          <p:cNvSpPr>
            <a:spLocks noGrp="1"/>
          </p:cNvSpPr>
          <p:nvPr>
            <p:ph type="ctrTitle"/>
          </p:nvPr>
        </p:nvSpPr>
        <p:spPr>
          <a:xfrm>
            <a:off x="1524000" y="1113352"/>
            <a:ext cx="9144000" cy="3628769"/>
          </a:xfrm>
        </p:spPr>
        <p:txBody>
          <a:bodyPr>
            <a:normAutofit/>
          </a:bodyPr>
          <a:lstStyle/>
          <a:p>
            <a:r>
              <a:rPr kumimoji="1" lang="ja-JP" altLang="en-US" dirty="0">
                <a:latin typeface="BIZ UDPゴシック" panose="020B0400000000000000" pitchFamily="50" charset="-128"/>
                <a:ea typeface="BIZ UDPゴシック" panose="020B0400000000000000" pitchFamily="50" charset="-128"/>
              </a:rPr>
              <a:t>お昼休憩</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en-US" altLang="ja-JP" dirty="0">
                <a:latin typeface="BIZ UDPゴシック" panose="020B0400000000000000" pitchFamily="50" charset="-128"/>
                <a:ea typeface="BIZ UDPゴシック" panose="020B0400000000000000" pitchFamily="50" charset="-128"/>
              </a:rPr>
              <a:t>12</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13</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10</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2511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A633E-ACF3-0338-1923-66825938000E}"/>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DCAEDE1E-07F8-12BB-AA7B-AA33AF7C736E}"/>
              </a:ext>
            </a:extLst>
          </p:cNvPr>
          <p:cNvSpPr txBox="1">
            <a:spLocks/>
          </p:cNvSpPr>
          <p:nvPr/>
        </p:nvSpPr>
        <p:spPr>
          <a:xfrm>
            <a:off x="519894" y="1278901"/>
            <a:ext cx="11152211" cy="3258207"/>
          </a:xfrm>
          <a:prstGeom prst="rect">
            <a:avLst/>
          </a:prstGeom>
        </p:spPr>
        <p:txBody>
          <a:bodyPr vert="horz" lIns="112542" tIns="56271" rIns="112542" bIns="56271"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b="1" dirty="0">
                <a:solidFill>
                  <a:schemeClr val="bg2">
                    <a:lumMod val="25000"/>
                  </a:schemeClr>
                </a:solidFill>
                <a:latin typeface="Meiryo" panose="020B0604030504040204" pitchFamily="34" charset="-128"/>
                <a:ea typeface="Meiryo" panose="020B0604030504040204" pitchFamily="34" charset="-128"/>
              </a:rPr>
              <a:t>ケアマネジメント</a:t>
            </a:r>
            <a:r>
              <a:rPr lang="ja-JP" altLang="en-US" sz="4400" b="1">
                <a:solidFill>
                  <a:schemeClr val="bg2">
                    <a:lumMod val="25000"/>
                  </a:schemeClr>
                </a:solidFill>
                <a:latin typeface="Meiryo" panose="020B0604030504040204" pitchFamily="34" charset="-128"/>
                <a:ea typeface="Meiryo" panose="020B0604030504040204" pitchFamily="34" charset="-128"/>
              </a:rPr>
              <a:t>基礎コース</a:t>
            </a:r>
            <a:r>
              <a:rPr lang="en-US" altLang="ja-JP" sz="4400" b="1" dirty="0">
                <a:solidFill>
                  <a:schemeClr val="bg2">
                    <a:lumMod val="25000"/>
                  </a:schemeClr>
                </a:solidFill>
                <a:latin typeface="Meiryo" panose="020B0604030504040204" pitchFamily="34" charset="-128"/>
                <a:ea typeface="Meiryo" panose="020B0604030504040204" pitchFamily="34" charset="-128"/>
              </a:rPr>
              <a:t> </a:t>
            </a:r>
            <a:r>
              <a:rPr lang="ja-JP" altLang="en-US" sz="4400" b="1">
                <a:solidFill>
                  <a:schemeClr val="bg2">
                    <a:lumMod val="25000"/>
                  </a:schemeClr>
                </a:solidFill>
                <a:latin typeface="Meiryo" panose="020B0604030504040204" pitchFamily="34" charset="-128"/>
                <a:ea typeface="Meiryo" panose="020B0604030504040204" pitchFamily="34" charset="-128"/>
              </a:rPr>
              <a:t>実践報告</a:t>
            </a:r>
            <a:r>
              <a:rPr lang="en-US" altLang="ja-JP" sz="4400" b="1" dirty="0">
                <a:solidFill>
                  <a:schemeClr val="bg2">
                    <a:lumMod val="25000"/>
                  </a:schemeClr>
                </a:solidFill>
                <a:latin typeface="Meiryo" panose="020B0604030504040204" pitchFamily="34" charset="-128"/>
                <a:ea typeface="Meiryo" panose="020B0604030504040204" pitchFamily="34" charset="-128"/>
              </a:rPr>
              <a:t>Ⅱ</a:t>
            </a:r>
            <a:endParaRPr lang="ja-JP" altLang="en-US" sz="4400" b="1" dirty="0">
              <a:solidFill>
                <a:schemeClr val="bg2">
                  <a:lumMod val="25000"/>
                </a:schemeClr>
              </a:solidFill>
              <a:latin typeface="Meiryo" panose="020B0604030504040204" pitchFamily="34" charset="-128"/>
              <a:ea typeface="Meiryo" panose="020B0604030504040204" pitchFamily="34" charset="-128"/>
            </a:endParaRPr>
          </a:p>
          <a:p>
            <a:endParaRPr lang="en-US" altLang="ja-JP" sz="4000" b="1" dirty="0">
              <a:solidFill>
                <a:schemeClr val="bg2">
                  <a:lumMod val="25000"/>
                </a:schemeClr>
              </a:solidFill>
              <a:latin typeface="Meiryo" panose="020B0604030504040204" pitchFamily="34" charset="-128"/>
              <a:ea typeface="Meiryo" panose="020B0604030504040204" pitchFamily="34" charset="-128"/>
            </a:endParaRPr>
          </a:p>
          <a:p>
            <a:r>
              <a:rPr lang="en-US" altLang="ja-JP" sz="4000" b="1" dirty="0">
                <a:solidFill>
                  <a:schemeClr val="bg2">
                    <a:lumMod val="25000"/>
                  </a:schemeClr>
                </a:solidFill>
                <a:latin typeface="Meiryo" panose="020B0604030504040204" pitchFamily="34" charset="-128"/>
                <a:ea typeface="Meiryo" panose="020B0604030504040204" pitchFamily="34" charset="-128"/>
              </a:rPr>
              <a:t>13:10</a:t>
            </a:r>
            <a:r>
              <a:rPr lang="ja-JP" altLang="en-US" sz="4000" b="1">
                <a:solidFill>
                  <a:schemeClr val="bg2">
                    <a:lumMod val="25000"/>
                  </a:schemeClr>
                </a:solidFill>
                <a:latin typeface="Meiryo" panose="020B0604030504040204" pitchFamily="34" charset="-128"/>
                <a:ea typeface="Meiryo" panose="020B0604030504040204" pitchFamily="34" charset="-128"/>
              </a:rPr>
              <a:t>～</a:t>
            </a:r>
            <a:r>
              <a:rPr lang="en-US" altLang="ja-JP" sz="4000" b="1" dirty="0">
                <a:solidFill>
                  <a:schemeClr val="bg2">
                    <a:lumMod val="25000"/>
                  </a:schemeClr>
                </a:solidFill>
                <a:latin typeface="Meiryo" panose="020B0604030504040204" pitchFamily="34" charset="-128"/>
                <a:ea typeface="Meiryo" panose="020B0604030504040204" pitchFamily="34" charset="-128"/>
              </a:rPr>
              <a:t>14:10</a:t>
            </a:r>
          </a:p>
          <a:p>
            <a:endParaRPr lang="en-US" altLang="ja-JP" sz="4000" b="1" dirty="0">
              <a:solidFill>
                <a:schemeClr val="bg2">
                  <a:lumMod val="25000"/>
                </a:schemeClr>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55CF43A0-059A-DB8D-ED7E-F57E9E0D63D2}"/>
              </a:ext>
            </a:extLst>
          </p:cNvPr>
          <p:cNvSpPr txBox="1"/>
          <p:nvPr/>
        </p:nvSpPr>
        <p:spPr>
          <a:xfrm>
            <a:off x="3176476" y="5394433"/>
            <a:ext cx="6097772" cy="369332"/>
          </a:xfrm>
          <a:prstGeom prst="rect">
            <a:avLst/>
          </a:prstGeom>
          <a:noFill/>
        </p:spPr>
        <p:txBody>
          <a:bodyPr wrap="square">
            <a:spAutoFit/>
          </a:bodyPr>
          <a:lstStyle/>
          <a:p>
            <a:pPr marL="0" indent="0">
              <a:buFont typeface="Arial" panose="020B0604020202020204" pitchFamily="34" charset="0"/>
              <a:buNone/>
            </a:pPr>
            <a:r>
              <a:rPr lang="ja-JP" altLang="en-US" sz="1800" b="1" dirty="0">
                <a:solidFill>
                  <a:schemeClr val="bg2">
                    <a:lumMod val="25000"/>
                  </a:schemeClr>
                </a:solidFill>
                <a:latin typeface="BIZ UDPゴシック" panose="020B0400000000000000" pitchFamily="50" charset="-128"/>
                <a:ea typeface="BIZ UDPゴシック" panose="020B0400000000000000" pitchFamily="50" charset="-128"/>
              </a:rPr>
              <a:t>社会福祉法人　鶴ヶ島市社会福祉協議会 </a:t>
            </a:r>
            <a:r>
              <a:rPr lang="ja-JP" altLang="en-US" b="1" dirty="0">
                <a:solidFill>
                  <a:schemeClr val="bg2">
                    <a:lumMod val="25000"/>
                  </a:schemeClr>
                </a:solidFill>
                <a:latin typeface="BIZ UDPゴシック" panose="020B0400000000000000" pitchFamily="50" charset="-128"/>
                <a:ea typeface="BIZ UDPゴシック" panose="020B0400000000000000" pitchFamily="50" charset="-128"/>
              </a:rPr>
              <a:t>　　</a:t>
            </a:r>
            <a:r>
              <a:rPr lang="ja-JP" altLang="en-US" sz="1800" b="1" dirty="0">
                <a:solidFill>
                  <a:schemeClr val="bg2">
                    <a:lumMod val="25000"/>
                  </a:schemeClr>
                </a:solidFill>
                <a:latin typeface="BIZ UDPゴシック" panose="020B0400000000000000" pitchFamily="50" charset="-128"/>
                <a:ea typeface="BIZ UDPゴシック" panose="020B0400000000000000" pitchFamily="50" charset="-128"/>
              </a:rPr>
              <a:t>岡村 英佑　</a:t>
            </a:r>
            <a:endParaRPr lang="en-US" altLang="ja-JP" sz="18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332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四角形: 角を丸くする 22">
            <a:extLst>
              <a:ext uri="{FF2B5EF4-FFF2-40B4-BE49-F238E27FC236}">
                <a16:creationId xmlns:a16="http://schemas.microsoft.com/office/drawing/2014/main" id="{E6B6269A-EE36-519D-58EA-DD3C2023E921}"/>
              </a:ext>
            </a:extLst>
          </p:cNvPr>
          <p:cNvSpPr/>
          <p:nvPr/>
        </p:nvSpPr>
        <p:spPr>
          <a:xfrm>
            <a:off x="3946530" y="1556076"/>
            <a:ext cx="1883522" cy="1348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25000"/>
                  </a:schemeClr>
                </a:solidFill>
                <a:latin typeface="BIZ UDPゴシック" panose="020B0400000000000000" pitchFamily="50" charset="-128"/>
                <a:ea typeface="BIZ UDPゴシック" panose="020B0400000000000000" pitchFamily="50" charset="-128"/>
              </a:rPr>
              <a:t>福祉コミュニティとしての地域づくりの視点</a:t>
            </a:r>
          </a:p>
        </p:txBody>
      </p:sp>
      <p:sp>
        <p:nvSpPr>
          <p:cNvPr id="30" name="正方形/長方形 29">
            <a:extLst>
              <a:ext uri="{FF2B5EF4-FFF2-40B4-BE49-F238E27FC236}">
                <a16:creationId xmlns:a16="http://schemas.microsoft.com/office/drawing/2014/main" id="{B336365D-AB13-DE1F-027E-6E00B75EC4E8}"/>
              </a:ext>
            </a:extLst>
          </p:cNvPr>
          <p:cNvSpPr/>
          <p:nvPr/>
        </p:nvSpPr>
        <p:spPr>
          <a:xfrm>
            <a:off x="366825" y="1686754"/>
            <a:ext cx="318052" cy="11924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2">
                    <a:lumMod val="25000"/>
                  </a:schemeClr>
                </a:solidFill>
                <a:latin typeface="BIZ UDPゴシック" panose="020B0400000000000000" pitchFamily="50" charset="-128"/>
                <a:ea typeface="BIZ UDPゴシック" panose="020B0400000000000000" pitchFamily="50" charset="-128"/>
              </a:rPr>
              <a:t>現任</a:t>
            </a:r>
          </a:p>
        </p:txBody>
      </p:sp>
      <p:sp>
        <p:nvSpPr>
          <p:cNvPr id="31" name="正方形/長方形 30">
            <a:extLst>
              <a:ext uri="{FF2B5EF4-FFF2-40B4-BE49-F238E27FC236}">
                <a16:creationId xmlns:a16="http://schemas.microsoft.com/office/drawing/2014/main" id="{510A502B-D400-AA47-0FAB-1BC25A2591A7}"/>
              </a:ext>
            </a:extLst>
          </p:cNvPr>
          <p:cNvSpPr/>
          <p:nvPr/>
        </p:nvSpPr>
        <p:spPr>
          <a:xfrm>
            <a:off x="366825" y="4813171"/>
            <a:ext cx="318052" cy="1192412"/>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2">
                    <a:lumMod val="25000"/>
                  </a:schemeClr>
                </a:solidFill>
                <a:latin typeface="BIZ UDPゴシック" panose="020B0400000000000000" pitchFamily="50" charset="-128"/>
                <a:ea typeface="BIZ UDPゴシック" panose="020B0400000000000000" pitchFamily="50" charset="-128"/>
              </a:rPr>
              <a:t>主任</a:t>
            </a:r>
          </a:p>
        </p:txBody>
      </p:sp>
      <p:sp>
        <p:nvSpPr>
          <p:cNvPr id="32" name="正方形/長方形 31">
            <a:extLst>
              <a:ext uri="{FF2B5EF4-FFF2-40B4-BE49-F238E27FC236}">
                <a16:creationId xmlns:a16="http://schemas.microsoft.com/office/drawing/2014/main" id="{74DA9C4C-CE97-75D8-DE85-D5BA0C0DDC1E}"/>
              </a:ext>
            </a:extLst>
          </p:cNvPr>
          <p:cNvSpPr/>
          <p:nvPr/>
        </p:nvSpPr>
        <p:spPr>
          <a:xfrm>
            <a:off x="1473978" y="1693612"/>
            <a:ext cx="445272" cy="107048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個別支援</a:t>
            </a:r>
          </a:p>
        </p:txBody>
      </p:sp>
      <p:sp>
        <p:nvSpPr>
          <p:cNvPr id="33" name="正方形/長方形 32">
            <a:extLst>
              <a:ext uri="{FF2B5EF4-FFF2-40B4-BE49-F238E27FC236}">
                <a16:creationId xmlns:a16="http://schemas.microsoft.com/office/drawing/2014/main" id="{1D26D4DF-655A-1E65-F626-DBFA5EEA0F4C}"/>
              </a:ext>
            </a:extLst>
          </p:cNvPr>
          <p:cNvSpPr/>
          <p:nvPr/>
        </p:nvSpPr>
        <p:spPr>
          <a:xfrm>
            <a:off x="3462168" y="1669487"/>
            <a:ext cx="445272" cy="1094609"/>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BIZ UDPゴシック" panose="020B0400000000000000" pitchFamily="50" charset="-128"/>
                <a:ea typeface="BIZ UDPゴシック" panose="020B0400000000000000" pitchFamily="50" charset="-128"/>
              </a:rPr>
              <a:t>多職種連携</a:t>
            </a:r>
          </a:p>
        </p:txBody>
      </p:sp>
      <p:sp>
        <p:nvSpPr>
          <p:cNvPr id="34" name="正方形/長方形 33">
            <a:extLst>
              <a:ext uri="{FF2B5EF4-FFF2-40B4-BE49-F238E27FC236}">
                <a16:creationId xmlns:a16="http://schemas.microsoft.com/office/drawing/2014/main" id="{3B6A110A-2992-7B76-EF1C-69A7BDD1B377}"/>
              </a:ext>
            </a:extLst>
          </p:cNvPr>
          <p:cNvSpPr/>
          <p:nvPr/>
        </p:nvSpPr>
        <p:spPr>
          <a:xfrm>
            <a:off x="3464324" y="4863606"/>
            <a:ext cx="445272" cy="1070484"/>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BIZ UDPゴシック" panose="020B0400000000000000" pitchFamily="50" charset="-128"/>
                <a:ea typeface="BIZ UDPゴシック" panose="020B0400000000000000" pitchFamily="50" charset="-128"/>
              </a:rPr>
              <a:t>多職種協働</a:t>
            </a:r>
          </a:p>
        </p:txBody>
      </p:sp>
      <p:sp>
        <p:nvSpPr>
          <p:cNvPr id="35" name="正方形/長方形 34">
            <a:extLst>
              <a:ext uri="{FF2B5EF4-FFF2-40B4-BE49-F238E27FC236}">
                <a16:creationId xmlns:a16="http://schemas.microsoft.com/office/drawing/2014/main" id="{6F4D304A-096C-933F-669B-B60223154C27}"/>
              </a:ext>
            </a:extLst>
          </p:cNvPr>
          <p:cNvSpPr/>
          <p:nvPr/>
        </p:nvSpPr>
        <p:spPr>
          <a:xfrm>
            <a:off x="6112718" y="4852527"/>
            <a:ext cx="445272" cy="107048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BIZ UDPゴシック" panose="020B0400000000000000" pitchFamily="50" charset="-128"/>
                <a:ea typeface="BIZ UDPゴシック" panose="020B0400000000000000" pitchFamily="50" charset="-128"/>
              </a:rPr>
              <a:t>人材育成</a:t>
            </a:r>
          </a:p>
        </p:txBody>
      </p:sp>
      <p:sp>
        <p:nvSpPr>
          <p:cNvPr id="36" name="四角形: 角を丸くする 23">
            <a:extLst>
              <a:ext uri="{FF2B5EF4-FFF2-40B4-BE49-F238E27FC236}">
                <a16:creationId xmlns:a16="http://schemas.microsoft.com/office/drawing/2014/main" id="{0CEF7827-B298-2358-F534-82992B115AC0}"/>
              </a:ext>
            </a:extLst>
          </p:cNvPr>
          <p:cNvSpPr/>
          <p:nvPr/>
        </p:nvSpPr>
        <p:spPr>
          <a:xfrm>
            <a:off x="6565029" y="1556075"/>
            <a:ext cx="1984160" cy="1331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bg2">
                    <a:lumMod val="25000"/>
                  </a:schemeClr>
                </a:solidFill>
                <a:latin typeface="BIZ UDPゴシック" panose="020B0400000000000000" pitchFamily="50" charset="-128"/>
                <a:ea typeface="BIZ UDPゴシック" panose="020B0400000000000000" pitchFamily="50" charset="-128"/>
              </a:rPr>
              <a:t>GSV</a:t>
            </a:r>
            <a:r>
              <a:rPr lang="ja-JP" altLang="en-US" sz="1400" dirty="0">
                <a:solidFill>
                  <a:schemeClr val="bg2">
                    <a:lumMod val="25000"/>
                  </a:schemeClr>
                </a:solidFill>
                <a:latin typeface="BIZ UDPゴシック" panose="020B0400000000000000" pitchFamily="50" charset="-128"/>
                <a:ea typeface="BIZ UDPゴシック" panose="020B0400000000000000" pitchFamily="50" charset="-128"/>
              </a:rPr>
              <a:t>の必要性や社会資源の活用・調整するという視点</a:t>
            </a:r>
            <a:endParaRPr lang="en-US" altLang="ja-JP" sz="1400"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37" name="四角形: 角を丸くする 24">
            <a:extLst>
              <a:ext uri="{FF2B5EF4-FFF2-40B4-BE49-F238E27FC236}">
                <a16:creationId xmlns:a16="http://schemas.microsoft.com/office/drawing/2014/main" id="{2F27AA4B-CE61-ABE2-E2EC-468B869FB7A0}"/>
              </a:ext>
            </a:extLst>
          </p:cNvPr>
          <p:cNvSpPr/>
          <p:nvPr/>
        </p:nvSpPr>
        <p:spPr>
          <a:xfrm>
            <a:off x="9539349" y="1556076"/>
            <a:ext cx="2090405" cy="13311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25000"/>
                  </a:schemeClr>
                </a:solidFill>
                <a:latin typeface="BIZ UDPゴシック" panose="020B0400000000000000" pitchFamily="50" charset="-128"/>
                <a:ea typeface="BIZ UDPゴシック" panose="020B0400000000000000" pitchFamily="50" charset="-128"/>
              </a:rPr>
              <a:t>本人の視点に立った地域アセスと地域課題を協議会で検討するという視点</a:t>
            </a:r>
            <a:endParaRPr lang="en-US" altLang="ja-JP" sz="1400"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38" name="四角形: 角を丸くする 25">
            <a:extLst>
              <a:ext uri="{FF2B5EF4-FFF2-40B4-BE49-F238E27FC236}">
                <a16:creationId xmlns:a16="http://schemas.microsoft.com/office/drawing/2014/main" id="{B9F8B5CC-94C1-A62C-0491-8854A5DAA387}"/>
              </a:ext>
            </a:extLst>
          </p:cNvPr>
          <p:cNvSpPr/>
          <p:nvPr/>
        </p:nvSpPr>
        <p:spPr>
          <a:xfrm>
            <a:off x="1898540" y="1556075"/>
            <a:ext cx="1186069" cy="1365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25000"/>
                  </a:schemeClr>
                </a:solidFill>
                <a:latin typeface="Meiryo" panose="020B0604030504040204" pitchFamily="34" charset="-128"/>
                <a:ea typeface="Meiryo" panose="020B0604030504040204" pitchFamily="34" charset="-128"/>
              </a:rPr>
              <a:t>個別支援の確認と意思決定支援という視点</a:t>
            </a:r>
            <a:endParaRPr lang="en-US" altLang="ja-JP" sz="1400" dirty="0">
              <a:solidFill>
                <a:schemeClr val="bg2">
                  <a:lumMod val="25000"/>
                </a:schemeClr>
              </a:solidFill>
              <a:latin typeface="Meiryo" panose="020B0604030504040204" pitchFamily="34" charset="-128"/>
              <a:ea typeface="Meiryo" panose="020B0604030504040204" pitchFamily="34" charset="-128"/>
            </a:endParaRPr>
          </a:p>
        </p:txBody>
      </p:sp>
      <p:sp>
        <p:nvSpPr>
          <p:cNvPr id="39" name="正方形/長方形 38">
            <a:extLst>
              <a:ext uri="{FF2B5EF4-FFF2-40B4-BE49-F238E27FC236}">
                <a16:creationId xmlns:a16="http://schemas.microsoft.com/office/drawing/2014/main" id="{D6A92284-91D0-6BD3-C155-04926B4E180D}"/>
              </a:ext>
            </a:extLst>
          </p:cNvPr>
          <p:cNvSpPr/>
          <p:nvPr/>
        </p:nvSpPr>
        <p:spPr>
          <a:xfrm>
            <a:off x="1474518" y="4835366"/>
            <a:ext cx="445272" cy="107048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BIZ UDPゴシック" panose="020B0400000000000000" pitchFamily="50" charset="-128"/>
                <a:ea typeface="BIZ UDPゴシック" panose="020B0400000000000000" pitchFamily="50" charset="-128"/>
              </a:rPr>
              <a:t>運営管理</a:t>
            </a:r>
          </a:p>
        </p:txBody>
      </p:sp>
      <p:sp>
        <p:nvSpPr>
          <p:cNvPr id="40" name="四角形: 角を丸くする 29">
            <a:extLst>
              <a:ext uri="{FF2B5EF4-FFF2-40B4-BE49-F238E27FC236}">
                <a16:creationId xmlns:a16="http://schemas.microsoft.com/office/drawing/2014/main" id="{1E0263D4-B933-E430-9665-799B12EF2A8B}"/>
              </a:ext>
            </a:extLst>
          </p:cNvPr>
          <p:cNvSpPr/>
          <p:nvPr/>
        </p:nvSpPr>
        <p:spPr>
          <a:xfrm>
            <a:off x="1906912" y="4774375"/>
            <a:ext cx="1186069" cy="1248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25000"/>
                  </a:schemeClr>
                </a:solidFill>
                <a:latin typeface="BIZ UDPゴシック" panose="020B0400000000000000" pitchFamily="50" charset="-128"/>
                <a:ea typeface="BIZ UDPゴシック" panose="020B0400000000000000" pitchFamily="50" charset="-128"/>
              </a:rPr>
              <a:t>相談支援事業所の運営支援</a:t>
            </a:r>
            <a:endParaRPr lang="en-US" altLang="ja-JP" sz="1400"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41" name="四角形: 角を丸くする 30">
            <a:extLst>
              <a:ext uri="{FF2B5EF4-FFF2-40B4-BE49-F238E27FC236}">
                <a16:creationId xmlns:a16="http://schemas.microsoft.com/office/drawing/2014/main" id="{5A1BDFC6-B5DB-52EF-5386-6AC184CB44B5}"/>
              </a:ext>
            </a:extLst>
          </p:cNvPr>
          <p:cNvSpPr/>
          <p:nvPr/>
        </p:nvSpPr>
        <p:spPr>
          <a:xfrm>
            <a:off x="3948935" y="4774374"/>
            <a:ext cx="1883522" cy="1248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25000"/>
                  </a:schemeClr>
                </a:solidFill>
                <a:latin typeface="BIZ UDPゴシック" panose="020B0400000000000000" pitchFamily="50" charset="-128"/>
                <a:ea typeface="BIZ UDPゴシック" panose="020B0400000000000000" pitchFamily="50" charset="-128"/>
              </a:rPr>
              <a:t>個を支えることができる地域つくり</a:t>
            </a:r>
            <a:endParaRPr lang="en-US" altLang="ja-JP" sz="1400"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42" name="四角形: 角を丸くする 31">
            <a:extLst>
              <a:ext uri="{FF2B5EF4-FFF2-40B4-BE49-F238E27FC236}">
                <a16:creationId xmlns:a16="http://schemas.microsoft.com/office/drawing/2014/main" id="{1A6BF009-7D93-507E-958F-5E87AB07EBDD}"/>
              </a:ext>
            </a:extLst>
          </p:cNvPr>
          <p:cNvSpPr/>
          <p:nvPr/>
        </p:nvSpPr>
        <p:spPr>
          <a:xfrm>
            <a:off x="6552690" y="4763295"/>
            <a:ext cx="1984160" cy="1248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25000"/>
                  </a:schemeClr>
                </a:solidFill>
                <a:latin typeface="BIZ UDPゴシック" panose="020B0400000000000000" pitchFamily="50" charset="-128"/>
                <a:ea typeface="BIZ UDPゴシック" panose="020B0400000000000000" pitchFamily="50" charset="-128"/>
              </a:rPr>
              <a:t>相談支援の質の向上と相談支援体制</a:t>
            </a:r>
            <a:endParaRPr lang="en-US" altLang="ja-JP" sz="1400"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43" name="四角形: 角を丸くする 32">
            <a:extLst>
              <a:ext uri="{FF2B5EF4-FFF2-40B4-BE49-F238E27FC236}">
                <a16:creationId xmlns:a16="http://schemas.microsoft.com/office/drawing/2014/main" id="{5A1BB448-267F-86C8-CA73-E78257DDDDB9}"/>
              </a:ext>
            </a:extLst>
          </p:cNvPr>
          <p:cNvSpPr/>
          <p:nvPr/>
        </p:nvSpPr>
        <p:spPr>
          <a:xfrm>
            <a:off x="9502827" y="4746134"/>
            <a:ext cx="2065775" cy="1248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25000"/>
                  </a:schemeClr>
                </a:solidFill>
                <a:latin typeface="BIZ UDPゴシック" panose="020B0400000000000000" pitchFamily="50" charset="-128"/>
                <a:ea typeface="BIZ UDPゴシック" panose="020B0400000000000000" pitchFamily="50" charset="-128"/>
              </a:rPr>
              <a:t>地域課題の解決に向けた様々な取り組み</a:t>
            </a:r>
            <a:endParaRPr lang="en-US" altLang="ja-JP" sz="1400"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44" name="矢印: 下 5">
            <a:extLst>
              <a:ext uri="{FF2B5EF4-FFF2-40B4-BE49-F238E27FC236}">
                <a16:creationId xmlns:a16="http://schemas.microsoft.com/office/drawing/2014/main" id="{B3BD6928-4FC4-FC07-B78D-65B7664B6604}"/>
              </a:ext>
            </a:extLst>
          </p:cNvPr>
          <p:cNvSpPr/>
          <p:nvPr/>
        </p:nvSpPr>
        <p:spPr>
          <a:xfrm>
            <a:off x="3536037" y="2921696"/>
            <a:ext cx="133654" cy="18014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2">
                  <a:lumMod val="25000"/>
                </a:schemeClr>
              </a:solidFill>
              <a:latin typeface="Meiryo" panose="020B0604030504040204" pitchFamily="34" charset="-128"/>
              <a:ea typeface="Meiryo" panose="020B0604030504040204" pitchFamily="34" charset="-128"/>
            </a:endParaRPr>
          </a:p>
        </p:txBody>
      </p:sp>
      <p:sp>
        <p:nvSpPr>
          <p:cNvPr id="45" name="正方形/長方形 44">
            <a:extLst>
              <a:ext uri="{FF2B5EF4-FFF2-40B4-BE49-F238E27FC236}">
                <a16:creationId xmlns:a16="http://schemas.microsoft.com/office/drawing/2014/main" id="{FAE869EE-B675-41F0-76F1-9CBC6125D9B4}"/>
              </a:ext>
            </a:extLst>
          </p:cNvPr>
          <p:cNvSpPr/>
          <p:nvPr/>
        </p:nvSpPr>
        <p:spPr>
          <a:xfrm>
            <a:off x="3751519" y="3174279"/>
            <a:ext cx="2165587" cy="1251951"/>
          </a:xfrm>
          <a:prstGeom prst="rect">
            <a:avLst/>
          </a:prstGeom>
          <a:solidFill>
            <a:srgbClr val="FFFF00"/>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①利用者を取り巻く地域との関係づくり</a:t>
            </a:r>
          </a:p>
        </p:txBody>
      </p:sp>
      <p:sp>
        <p:nvSpPr>
          <p:cNvPr id="46" name="矢印: 下 33">
            <a:extLst>
              <a:ext uri="{FF2B5EF4-FFF2-40B4-BE49-F238E27FC236}">
                <a16:creationId xmlns:a16="http://schemas.microsoft.com/office/drawing/2014/main" id="{4F809199-493A-72C1-CF57-EA4CBBBA579D}"/>
              </a:ext>
            </a:extLst>
          </p:cNvPr>
          <p:cNvSpPr/>
          <p:nvPr/>
        </p:nvSpPr>
        <p:spPr>
          <a:xfrm>
            <a:off x="6185984" y="2921696"/>
            <a:ext cx="133654" cy="18014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2">
                  <a:lumMod val="25000"/>
                </a:schemeClr>
              </a:solidFill>
              <a:latin typeface="Meiryo" panose="020B0604030504040204" pitchFamily="34" charset="-128"/>
              <a:ea typeface="Meiryo" panose="020B0604030504040204" pitchFamily="34" charset="-128"/>
            </a:endParaRPr>
          </a:p>
        </p:txBody>
      </p:sp>
      <p:sp>
        <p:nvSpPr>
          <p:cNvPr id="47" name="正方形/長方形 46">
            <a:extLst>
              <a:ext uri="{FF2B5EF4-FFF2-40B4-BE49-F238E27FC236}">
                <a16:creationId xmlns:a16="http://schemas.microsoft.com/office/drawing/2014/main" id="{56CEE408-BBA5-4857-2870-99C5176E6654}"/>
              </a:ext>
            </a:extLst>
          </p:cNvPr>
          <p:cNvSpPr/>
          <p:nvPr/>
        </p:nvSpPr>
        <p:spPr>
          <a:xfrm>
            <a:off x="6422608" y="3177281"/>
            <a:ext cx="2170971" cy="1248949"/>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②社会生活を送る</a:t>
            </a:r>
            <a:endParaRPr lang="en-US" altLang="ja-JP" sz="1600" b="1" dirty="0">
              <a:solidFill>
                <a:schemeClr val="bg2">
                  <a:lumMod val="25000"/>
                </a:schemeClr>
              </a:solidFill>
              <a:latin typeface="BIZ UDPゴシック" panose="020B0400000000000000" pitchFamily="50" charset="-128"/>
              <a:ea typeface="BIZ UDPゴシック" panose="020B0400000000000000" pitchFamily="50" charset="-128"/>
            </a:endParaRPr>
          </a:p>
          <a:p>
            <a:pPr algn="ctr"/>
            <a:r>
              <a:rPr lang="ja-JP" altLang="en-US" sz="1400" b="1" dirty="0">
                <a:solidFill>
                  <a:schemeClr val="bg2">
                    <a:lumMod val="25000"/>
                  </a:schemeClr>
                </a:solidFill>
                <a:latin typeface="BIZ UDPゴシック" panose="020B0400000000000000" pitchFamily="50" charset="-128"/>
                <a:ea typeface="BIZ UDPゴシック" panose="020B0400000000000000" pitchFamily="50" charset="-128"/>
              </a:rPr>
              <a:t>（社会資源を活用する）</a:t>
            </a:r>
          </a:p>
        </p:txBody>
      </p:sp>
      <p:sp>
        <p:nvSpPr>
          <p:cNvPr id="48" name="矢印: 下 35">
            <a:extLst>
              <a:ext uri="{FF2B5EF4-FFF2-40B4-BE49-F238E27FC236}">
                <a16:creationId xmlns:a16="http://schemas.microsoft.com/office/drawing/2014/main" id="{A547854C-2349-3233-BCC1-BE4C692B9E56}"/>
              </a:ext>
            </a:extLst>
          </p:cNvPr>
          <p:cNvSpPr/>
          <p:nvPr/>
        </p:nvSpPr>
        <p:spPr>
          <a:xfrm>
            <a:off x="9233759" y="2904535"/>
            <a:ext cx="133654" cy="18014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2">
                  <a:lumMod val="25000"/>
                </a:schemeClr>
              </a:solidFill>
              <a:latin typeface="Meiryo" panose="020B0604030504040204" pitchFamily="34" charset="-128"/>
              <a:ea typeface="Meiryo" panose="020B0604030504040204" pitchFamily="34" charset="-128"/>
            </a:endParaRPr>
          </a:p>
        </p:txBody>
      </p:sp>
      <p:sp>
        <p:nvSpPr>
          <p:cNvPr id="49" name="正方形/長方形 48">
            <a:extLst>
              <a:ext uri="{FF2B5EF4-FFF2-40B4-BE49-F238E27FC236}">
                <a16:creationId xmlns:a16="http://schemas.microsoft.com/office/drawing/2014/main" id="{5D8DB76B-795B-020E-8A09-A7020C9CAB2C}"/>
              </a:ext>
            </a:extLst>
          </p:cNvPr>
          <p:cNvSpPr/>
          <p:nvPr/>
        </p:nvSpPr>
        <p:spPr>
          <a:xfrm>
            <a:off x="9454185" y="3180796"/>
            <a:ext cx="2237715" cy="1248949"/>
          </a:xfrm>
          <a:prstGeom prst="rect">
            <a:avLst/>
          </a:prstGeom>
          <a:solidFill>
            <a:srgbClr val="FFFF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③個から地域へ</a:t>
            </a:r>
            <a:endParaRPr lang="en-US" altLang="ja-JP" sz="1600" b="1" dirty="0">
              <a:solidFill>
                <a:schemeClr val="bg2">
                  <a:lumMod val="25000"/>
                </a:schemeClr>
              </a:solidFill>
              <a:latin typeface="BIZ UDPゴシック" panose="020B0400000000000000" pitchFamily="50" charset="-128"/>
              <a:ea typeface="BIZ UDPゴシック" panose="020B0400000000000000" pitchFamily="50" charset="-128"/>
            </a:endParaRPr>
          </a:p>
          <a:p>
            <a:pPr algn="ctr"/>
            <a:r>
              <a:rPr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（地域づくりに参画）</a:t>
            </a:r>
          </a:p>
        </p:txBody>
      </p:sp>
      <p:sp>
        <p:nvSpPr>
          <p:cNvPr id="50" name="矢印: 右 37">
            <a:extLst>
              <a:ext uri="{FF2B5EF4-FFF2-40B4-BE49-F238E27FC236}">
                <a16:creationId xmlns:a16="http://schemas.microsoft.com/office/drawing/2014/main" id="{1BCA50D1-2AFA-EBE4-73D3-22189B73FCB8}"/>
              </a:ext>
            </a:extLst>
          </p:cNvPr>
          <p:cNvSpPr/>
          <p:nvPr/>
        </p:nvSpPr>
        <p:spPr>
          <a:xfrm>
            <a:off x="971186" y="3365173"/>
            <a:ext cx="2100005"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25000"/>
                  </a:schemeClr>
                </a:solidFill>
                <a:latin typeface="BIZ UDPゴシック" panose="020B0400000000000000" pitchFamily="50" charset="-128"/>
                <a:ea typeface="BIZ UDPゴシック" panose="020B0400000000000000" pitchFamily="50" charset="-128"/>
              </a:rPr>
              <a:t>現任者のスキル</a:t>
            </a:r>
          </a:p>
        </p:txBody>
      </p:sp>
      <p:sp>
        <p:nvSpPr>
          <p:cNvPr id="51" name="正方形/長方形 50">
            <a:extLst>
              <a:ext uri="{FF2B5EF4-FFF2-40B4-BE49-F238E27FC236}">
                <a16:creationId xmlns:a16="http://schemas.microsoft.com/office/drawing/2014/main" id="{0F52B9D8-1F47-1430-F89E-1D1B01C9DD55}"/>
              </a:ext>
            </a:extLst>
          </p:cNvPr>
          <p:cNvSpPr/>
          <p:nvPr/>
        </p:nvSpPr>
        <p:spPr>
          <a:xfrm>
            <a:off x="9016178" y="4825279"/>
            <a:ext cx="486648" cy="1150566"/>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BIZ UDPゴシック" panose="020B0400000000000000" pitchFamily="50" charset="-128"/>
                <a:ea typeface="BIZ UDPゴシック" panose="020B0400000000000000" pitchFamily="50" charset="-128"/>
              </a:rPr>
              <a:t>地域援助技術</a:t>
            </a:r>
          </a:p>
        </p:txBody>
      </p:sp>
      <p:sp>
        <p:nvSpPr>
          <p:cNvPr id="52" name="テキスト ボックス 51">
            <a:extLst>
              <a:ext uri="{FF2B5EF4-FFF2-40B4-BE49-F238E27FC236}">
                <a16:creationId xmlns:a16="http://schemas.microsoft.com/office/drawing/2014/main" id="{903FDFBC-598F-3CB5-635C-4615AF7B5D5C}"/>
              </a:ext>
            </a:extLst>
          </p:cNvPr>
          <p:cNvSpPr txBox="1"/>
          <p:nvPr/>
        </p:nvSpPr>
        <p:spPr>
          <a:xfrm>
            <a:off x="8802189" y="1669487"/>
            <a:ext cx="829543" cy="116736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vert="eaVert" wrap="square" lIns="90000" rtlCol="0">
            <a:spAutoFit/>
          </a:bodyPr>
          <a:lstStyle/>
          <a:p>
            <a:r>
              <a:rPr lang="ja-JP" altLang="en-US" sz="1400" b="1" dirty="0">
                <a:solidFill>
                  <a:schemeClr val="bg1"/>
                </a:solidFill>
                <a:latin typeface="BIZ UDPゴシック" panose="020B0400000000000000" pitchFamily="50" charset="-128"/>
                <a:ea typeface="BIZ UDPゴシック" panose="020B0400000000000000" pitchFamily="50" charset="-128"/>
              </a:rPr>
              <a:t>地域を</a:t>
            </a:r>
            <a:r>
              <a:rPr lang="ja-JP" altLang="en-US" sz="1400" b="1">
                <a:solidFill>
                  <a:schemeClr val="bg1"/>
                </a:solidFill>
                <a:latin typeface="BIZ UDPゴシック" panose="020B0400000000000000" pitchFamily="50" charset="-128"/>
                <a:ea typeface="BIZ UDPゴシック" panose="020B0400000000000000" pitchFamily="50" charset="-128"/>
              </a:rPr>
              <a:t>作る相談支援</a:t>
            </a:r>
            <a:r>
              <a:rPr lang="en-US" altLang="ja-JP" sz="1400" b="1" dirty="0">
                <a:solidFill>
                  <a:schemeClr val="bg1"/>
                </a:solidFill>
                <a:latin typeface="BIZ UDPゴシック" panose="020B0400000000000000" pitchFamily="50" charset="-128"/>
                <a:ea typeface="BIZ UDPゴシック" panose="020B0400000000000000" pitchFamily="50" charset="-128"/>
              </a:rPr>
              <a:t>(CSW)</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78B320E7-5FFD-881D-3376-EB71694AE7C2}"/>
              </a:ext>
            </a:extLst>
          </p:cNvPr>
          <p:cNvSpPr/>
          <p:nvPr/>
        </p:nvSpPr>
        <p:spPr>
          <a:xfrm>
            <a:off x="6146414" y="1673244"/>
            <a:ext cx="445272" cy="107048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dirty="0">
                <a:latin typeface="BIZ UDPゴシック" panose="020B0400000000000000" pitchFamily="50" charset="-128"/>
                <a:ea typeface="BIZ UDPゴシック" panose="020B0400000000000000" pitchFamily="50" charset="-128"/>
              </a:rPr>
              <a:t>人材育成</a:t>
            </a:r>
            <a:r>
              <a:rPr lang="en-US" altLang="ja-JP" sz="1100" b="1" dirty="0">
                <a:latin typeface="BIZ UDPゴシック" panose="020B0400000000000000" pitchFamily="50" charset="-128"/>
                <a:ea typeface="BIZ UDPゴシック" panose="020B0400000000000000" pitchFamily="50" charset="-128"/>
              </a:rPr>
              <a:t>GSV</a:t>
            </a:r>
            <a:endParaRPr lang="ja-JP" altLang="en-US" sz="1100" b="1" dirty="0">
              <a:latin typeface="BIZ UDPゴシック" panose="020B0400000000000000" pitchFamily="50" charset="-128"/>
              <a:ea typeface="BIZ UDPゴシック" panose="020B0400000000000000" pitchFamily="50" charset="-128"/>
            </a:endParaRPr>
          </a:p>
        </p:txBody>
      </p:sp>
      <p:sp>
        <p:nvSpPr>
          <p:cNvPr id="54" name="タイトル 1">
            <a:extLst>
              <a:ext uri="{FF2B5EF4-FFF2-40B4-BE49-F238E27FC236}">
                <a16:creationId xmlns:a16="http://schemas.microsoft.com/office/drawing/2014/main" id="{95F45EAF-6968-114D-B0D5-6D029BF39050}"/>
              </a:ext>
            </a:extLst>
          </p:cNvPr>
          <p:cNvSpPr txBox="1">
            <a:spLocks/>
          </p:cNvSpPr>
          <p:nvPr/>
        </p:nvSpPr>
        <p:spPr>
          <a:xfrm>
            <a:off x="293914" y="246493"/>
            <a:ext cx="10515600" cy="1185721"/>
          </a:xfrm>
          <a:prstGeom prst="rect">
            <a:avLst/>
          </a:prstGeom>
        </p:spPr>
        <p:txBody>
          <a:bodyPr vert="horz" lIns="112542" tIns="56271" rIns="112542" bIns="56271"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solidFill>
                  <a:schemeClr val="bg2">
                    <a:lumMod val="25000"/>
                  </a:schemeClr>
                </a:solidFill>
                <a:latin typeface="BIZ UDPゴシック" panose="020B0400000000000000" pitchFamily="50" charset="-128"/>
                <a:ea typeface="BIZ UDPゴシック" panose="020B0400000000000000" pitchFamily="50" charset="-128"/>
              </a:rPr>
              <a:t>現任者に求められる技術</a:t>
            </a:r>
          </a:p>
        </p:txBody>
      </p:sp>
      <p:sp>
        <p:nvSpPr>
          <p:cNvPr id="2" name="タイトル 1">
            <a:extLst>
              <a:ext uri="{FF2B5EF4-FFF2-40B4-BE49-F238E27FC236}">
                <a16:creationId xmlns:a16="http://schemas.microsoft.com/office/drawing/2014/main" id="{F0CBCF52-D0CF-28DF-399B-A045F5E4EEF1}"/>
              </a:ext>
            </a:extLst>
          </p:cNvPr>
          <p:cNvSpPr txBox="1">
            <a:spLocks/>
          </p:cNvSpPr>
          <p:nvPr/>
        </p:nvSpPr>
        <p:spPr>
          <a:xfrm>
            <a:off x="1830438" y="6393872"/>
            <a:ext cx="8536850" cy="379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dirty="0">
                <a:latin typeface="BIZ UDPゴシック" panose="020B0400000000000000" pitchFamily="50" charset="-128"/>
                <a:ea typeface="BIZ UDPゴシック" panose="020B0400000000000000" pitchFamily="50" charset="-128"/>
              </a:rPr>
              <a:t>令和６年度相談支援従事者指導者養成研修ケアマネジメント基礎コース資料より引用・一部改変</a:t>
            </a:r>
          </a:p>
        </p:txBody>
      </p:sp>
    </p:spTree>
    <p:extLst>
      <p:ext uri="{BB962C8B-B14F-4D97-AF65-F5344CB8AC3E}">
        <p14:creationId xmlns:p14="http://schemas.microsoft.com/office/powerpoint/2010/main" val="188767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FC259D-A863-469F-7A50-2E23B80146EB}"/>
              </a:ext>
            </a:extLst>
          </p:cNvPr>
          <p:cNvSpPr txBox="1">
            <a:spLocks/>
          </p:cNvSpPr>
          <p:nvPr/>
        </p:nvSpPr>
        <p:spPr>
          <a:xfrm>
            <a:off x="3701983" y="2662013"/>
            <a:ext cx="7386216" cy="925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sz="1600" dirty="0">
                <a:solidFill>
                  <a:schemeClr val="bg2">
                    <a:lumMod val="25000"/>
                  </a:schemeClr>
                </a:solidFill>
                <a:latin typeface="BIZ UDPゴシック" panose="020B0400000000000000" pitchFamily="50" charset="-128"/>
                <a:ea typeface="BIZ UDPゴシック" panose="020B0400000000000000" pitchFamily="50" charset="-128"/>
              </a:rPr>
              <a:t>ストレングスに着目した支援や意思決定（支援）を通して自己肯定感を高め、エンパワメントされていくことを理解し、その価値や倫理、知識や技術を身につける</a:t>
            </a:r>
            <a:endParaRPr lang="en-US" altLang="ja-JP" sz="1600"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lgn="just">
              <a:lnSpc>
                <a:spcPct val="110000"/>
              </a:lnSpc>
              <a:buNone/>
            </a:pPr>
            <a:endParaRPr lang="en-US" altLang="ja-JP" sz="1600" dirty="0">
              <a:solidFill>
                <a:schemeClr val="bg2">
                  <a:lumMod val="25000"/>
                </a:schemeClr>
              </a:solidFill>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3653D9F7-241A-0572-C260-393F0B4BDCE4}"/>
              </a:ext>
            </a:extLst>
          </p:cNvPr>
          <p:cNvGrpSpPr/>
          <p:nvPr/>
        </p:nvGrpSpPr>
        <p:grpSpPr>
          <a:xfrm>
            <a:off x="541901" y="1949490"/>
            <a:ext cx="10546298" cy="1611817"/>
            <a:chOff x="656822" y="3533323"/>
            <a:chExt cx="10546298" cy="1855423"/>
          </a:xfrm>
        </p:grpSpPr>
        <p:sp>
          <p:nvSpPr>
            <p:cNvPr id="6" name="正方形/長方形 5">
              <a:extLst>
                <a:ext uri="{FF2B5EF4-FFF2-40B4-BE49-F238E27FC236}">
                  <a16:creationId xmlns:a16="http://schemas.microsoft.com/office/drawing/2014/main" id="{78B12C90-1A04-9719-E4B5-97718AD91428}"/>
                </a:ext>
              </a:extLst>
            </p:cNvPr>
            <p:cNvSpPr/>
            <p:nvPr/>
          </p:nvSpPr>
          <p:spPr>
            <a:xfrm>
              <a:off x="656822" y="3533323"/>
              <a:ext cx="3053541" cy="18554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lumMod val="25000"/>
                    </a:schemeClr>
                  </a:solidFill>
                  <a:latin typeface="BIZ UDPゴシック" panose="020B0400000000000000" pitchFamily="50" charset="-128"/>
                  <a:ea typeface="BIZ UDPゴシック" panose="020B0400000000000000" pitchFamily="50" charset="-128"/>
                </a:rPr>
                <a:t>個別支援</a:t>
              </a:r>
              <a:endParaRPr kumimoji="1" lang="en-US" altLang="ja-JP" b="1" dirty="0">
                <a:solidFill>
                  <a:schemeClr val="bg2">
                    <a:lumMod val="25000"/>
                  </a:schemeClr>
                </a:solidFill>
                <a:latin typeface="BIZ UDPゴシック" panose="020B0400000000000000" pitchFamily="50" charset="-128"/>
                <a:ea typeface="BIZ UDPゴシック" panose="020B0400000000000000" pitchFamily="50" charset="-128"/>
              </a:endParaRPr>
            </a:p>
            <a:p>
              <a:pPr algn="ctr"/>
              <a:endParaRPr lang="en-US" altLang="ja-JP" b="1" dirty="0">
                <a:solidFill>
                  <a:schemeClr val="bg2">
                    <a:lumMod val="25000"/>
                  </a:schemeClr>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bg2">
                      <a:lumMod val="25000"/>
                    </a:schemeClr>
                  </a:solidFill>
                  <a:latin typeface="BIZ UDPゴシック" panose="020B0400000000000000" pitchFamily="50" charset="-128"/>
                  <a:ea typeface="BIZ UDPゴシック" panose="020B0400000000000000" pitchFamily="50" charset="-128"/>
                </a:rPr>
                <a:t>意思決定支援の視点を踏まえた個別支援の確認</a:t>
              </a:r>
              <a:endParaRPr kumimoji="1" lang="en-US" altLang="ja-JP" sz="1600"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61D928BE-41D2-534F-319E-AB83F2FAACB2}"/>
                </a:ext>
              </a:extLst>
            </p:cNvPr>
            <p:cNvSpPr/>
            <p:nvPr/>
          </p:nvSpPr>
          <p:spPr>
            <a:xfrm>
              <a:off x="3435655" y="5087449"/>
              <a:ext cx="283594" cy="2973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D3B70B87-B49F-74D6-3C56-A552560E2D08}"/>
                </a:ext>
              </a:extLst>
            </p:cNvPr>
            <p:cNvSpPr/>
            <p:nvPr/>
          </p:nvSpPr>
          <p:spPr>
            <a:xfrm>
              <a:off x="665699" y="3533671"/>
              <a:ext cx="283594" cy="2973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BIZ UDPゴシック" panose="020B0400000000000000" pitchFamily="50" charset="-128"/>
                <a:ea typeface="BIZ UDPゴシック" panose="020B0400000000000000" pitchFamily="50" charset="-128"/>
              </a:endParaRPr>
            </a:p>
          </p:txBody>
        </p:sp>
        <p:cxnSp>
          <p:nvCxnSpPr>
            <p:cNvPr id="9" name="直線コネクタ 8">
              <a:extLst>
                <a:ext uri="{FF2B5EF4-FFF2-40B4-BE49-F238E27FC236}">
                  <a16:creationId xmlns:a16="http://schemas.microsoft.com/office/drawing/2014/main" id="{2FD3569D-6A28-C1D0-89DD-D27B028E9818}"/>
                </a:ext>
              </a:extLst>
            </p:cNvPr>
            <p:cNvCxnSpPr>
              <a:cxnSpLocks/>
            </p:cNvCxnSpPr>
            <p:nvPr/>
          </p:nvCxnSpPr>
          <p:spPr>
            <a:xfrm>
              <a:off x="3702964" y="5376904"/>
              <a:ext cx="750015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0" name="四角形: 角を丸くする 9">
            <a:extLst>
              <a:ext uri="{FF2B5EF4-FFF2-40B4-BE49-F238E27FC236}">
                <a16:creationId xmlns:a16="http://schemas.microsoft.com/office/drawing/2014/main" id="{B8C869D6-32C7-A602-AA4E-EE9101F3363B}"/>
              </a:ext>
            </a:extLst>
          </p:cNvPr>
          <p:cNvSpPr/>
          <p:nvPr/>
        </p:nvSpPr>
        <p:spPr>
          <a:xfrm>
            <a:off x="5370372" y="1191921"/>
            <a:ext cx="3338622" cy="6246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2">
                    <a:lumMod val="25000"/>
                  </a:schemeClr>
                </a:solidFill>
                <a:latin typeface="BIZ UDPゴシック" panose="020B0400000000000000" pitchFamily="50" charset="-128"/>
                <a:ea typeface="BIZ UDPゴシック" panose="020B0400000000000000" pitchFamily="50" charset="-128"/>
              </a:rPr>
              <a:t>～獲得目標</a:t>
            </a:r>
            <a:r>
              <a:rPr lang="ja-JP" altLang="en-US" sz="2000" b="1" dirty="0">
                <a:solidFill>
                  <a:schemeClr val="bg2">
                    <a:lumMod val="25000"/>
                  </a:schemeClr>
                </a:solidFill>
                <a:latin typeface="BIZ UDPゴシック" panose="020B0400000000000000" pitchFamily="50" charset="-128"/>
                <a:ea typeface="BIZ UDPゴシック" panose="020B0400000000000000" pitchFamily="50" charset="-128"/>
              </a:rPr>
              <a:t>～</a:t>
            </a:r>
            <a:endParaRPr kumimoji="1" lang="ja-JP" altLang="en-US" sz="20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11" name="コンテンツ プレースホルダー 2">
            <a:extLst>
              <a:ext uri="{FF2B5EF4-FFF2-40B4-BE49-F238E27FC236}">
                <a16:creationId xmlns:a16="http://schemas.microsoft.com/office/drawing/2014/main" id="{B56CA430-C2D1-7704-C862-7C48EB0A9FDC}"/>
              </a:ext>
            </a:extLst>
          </p:cNvPr>
          <p:cNvSpPr txBox="1">
            <a:spLocks/>
          </p:cNvSpPr>
          <p:nvPr/>
        </p:nvSpPr>
        <p:spPr>
          <a:xfrm>
            <a:off x="3701983" y="4993437"/>
            <a:ext cx="7304840" cy="11298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sz="1600" dirty="0">
                <a:solidFill>
                  <a:schemeClr val="bg2">
                    <a:lumMod val="25000"/>
                  </a:schemeClr>
                </a:solidFill>
                <a:latin typeface="BIZ UDPゴシック" panose="020B0400000000000000" pitchFamily="50" charset="-128"/>
                <a:ea typeface="BIZ UDPゴシック" panose="020B0400000000000000" pitchFamily="50" charset="-128"/>
              </a:rPr>
              <a:t>専門機関による専門的な働きかけから</a:t>
            </a:r>
            <a:r>
              <a:rPr lang="ja-JP" altLang="en-US" sz="1600" dirty="0">
                <a:solidFill>
                  <a:srgbClr val="FF0000"/>
                </a:solidFill>
                <a:latin typeface="BIZ UDPゴシック" panose="020B0400000000000000" pitchFamily="50" charset="-128"/>
                <a:ea typeface="BIZ UDPゴシック" panose="020B0400000000000000" pitchFamily="50" charset="-128"/>
              </a:rPr>
              <a:t>本人を取り巻く地域の支援ネットワーク（関係づくり）を行うための多職種連携による支援</a:t>
            </a:r>
            <a:r>
              <a:rPr lang="ja-JP" altLang="en-US" sz="1600" dirty="0">
                <a:solidFill>
                  <a:schemeClr val="bg2">
                    <a:lumMod val="25000"/>
                  </a:schemeClr>
                </a:solidFill>
                <a:latin typeface="BIZ UDPゴシック" panose="020B0400000000000000" pitchFamily="50" charset="-128"/>
                <a:ea typeface="BIZ UDPゴシック" panose="020B0400000000000000" pitchFamily="50" charset="-128"/>
              </a:rPr>
              <a:t>を、チームアプローチを通して実践する技術を学び、その能力を身につける</a:t>
            </a:r>
            <a:endParaRPr kumimoji="1" lang="ja-JP" altLang="en-US" sz="1600" dirty="0">
              <a:solidFill>
                <a:schemeClr val="bg2">
                  <a:lumMod val="25000"/>
                </a:schemeClr>
              </a:solidFill>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AA8FCF2E-B9E2-F312-2C43-ED8CFBD86A50}"/>
              </a:ext>
            </a:extLst>
          </p:cNvPr>
          <p:cNvGrpSpPr/>
          <p:nvPr/>
        </p:nvGrpSpPr>
        <p:grpSpPr>
          <a:xfrm>
            <a:off x="541901" y="4377897"/>
            <a:ext cx="10546298" cy="1611817"/>
            <a:chOff x="656822" y="3533323"/>
            <a:chExt cx="10546298" cy="1855423"/>
          </a:xfrm>
        </p:grpSpPr>
        <p:sp>
          <p:nvSpPr>
            <p:cNvPr id="13" name="正方形/長方形 12">
              <a:extLst>
                <a:ext uri="{FF2B5EF4-FFF2-40B4-BE49-F238E27FC236}">
                  <a16:creationId xmlns:a16="http://schemas.microsoft.com/office/drawing/2014/main" id="{8C10403F-3243-234F-128F-74A9EA71FE1B}"/>
                </a:ext>
              </a:extLst>
            </p:cNvPr>
            <p:cNvSpPr/>
            <p:nvPr/>
          </p:nvSpPr>
          <p:spPr>
            <a:xfrm>
              <a:off x="656822" y="3533323"/>
              <a:ext cx="3053541" cy="185542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2">
                      <a:lumMod val="25000"/>
                    </a:schemeClr>
                  </a:solidFill>
                  <a:latin typeface="BIZ UDPゴシック" panose="020B0400000000000000" pitchFamily="50" charset="-128"/>
                  <a:ea typeface="BIZ UDPゴシック" panose="020B0400000000000000" pitchFamily="50" charset="-128"/>
                </a:rPr>
                <a:t>多職種連携</a:t>
              </a:r>
              <a:endParaRPr kumimoji="1" lang="en-US" altLang="ja-JP" b="1" dirty="0">
                <a:solidFill>
                  <a:schemeClr val="bg2">
                    <a:lumMod val="25000"/>
                  </a:schemeClr>
                </a:solidFill>
                <a:latin typeface="BIZ UDPゴシック" panose="020B0400000000000000" pitchFamily="50" charset="-128"/>
                <a:ea typeface="BIZ UDPゴシック" panose="020B0400000000000000" pitchFamily="50" charset="-128"/>
              </a:endParaRPr>
            </a:p>
            <a:p>
              <a:pPr algn="ct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rPr>
                <a:t>①利用者を取り巻く</a:t>
              </a:r>
              <a:endParaRPr kumimoji="1" lang="en-US" altLang="ja-JP" sz="1600"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rPr>
                <a:t>地域との関係づくり</a:t>
              </a:r>
              <a:endParaRPr kumimoji="1" lang="ja-JP" altLang="en-US" sz="1600"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85B87649-E9A6-BEDB-1E11-804FDFEEA208}"/>
                </a:ext>
              </a:extLst>
            </p:cNvPr>
            <p:cNvSpPr/>
            <p:nvPr/>
          </p:nvSpPr>
          <p:spPr>
            <a:xfrm>
              <a:off x="3435655" y="5087449"/>
              <a:ext cx="283594" cy="29739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20CDBA6-234B-2FB2-4687-B5C7FBFD24A6}"/>
                </a:ext>
              </a:extLst>
            </p:cNvPr>
            <p:cNvSpPr/>
            <p:nvPr/>
          </p:nvSpPr>
          <p:spPr>
            <a:xfrm>
              <a:off x="665699" y="3533671"/>
              <a:ext cx="283594" cy="29739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C6807FF1-9D29-84ED-4AF2-A5B5879469D3}"/>
                </a:ext>
              </a:extLst>
            </p:cNvPr>
            <p:cNvCxnSpPr>
              <a:cxnSpLocks/>
            </p:cNvCxnSpPr>
            <p:nvPr/>
          </p:nvCxnSpPr>
          <p:spPr>
            <a:xfrm>
              <a:off x="3702964" y="5376904"/>
              <a:ext cx="750015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7" name="四角形: 角を丸くする 2">
            <a:extLst>
              <a:ext uri="{FF2B5EF4-FFF2-40B4-BE49-F238E27FC236}">
                <a16:creationId xmlns:a16="http://schemas.microsoft.com/office/drawing/2014/main" id="{91B28B27-9F41-9040-60A3-12D37E8B21B1}"/>
              </a:ext>
            </a:extLst>
          </p:cNvPr>
          <p:cNvSpPr/>
          <p:nvPr/>
        </p:nvSpPr>
        <p:spPr>
          <a:xfrm>
            <a:off x="278873" y="352004"/>
            <a:ext cx="11512634" cy="6246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2">
                    <a:lumMod val="25000"/>
                  </a:schemeClr>
                </a:solidFill>
                <a:latin typeface="BIZ UDPゴシック" panose="020B0400000000000000" pitchFamily="50" charset="-128"/>
                <a:ea typeface="BIZ UDPゴシック" panose="020B0400000000000000" pitchFamily="50" charset="-128"/>
              </a:rPr>
              <a:t>相談支援の実践者（実務者）を対象とした教育（演習）になっているか</a:t>
            </a:r>
            <a:endParaRPr kumimoji="1" lang="ja-JP" altLang="en-US" sz="24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86345833-8708-6627-EDAA-2E2CF58DC9EB}"/>
              </a:ext>
            </a:extLst>
          </p:cNvPr>
          <p:cNvSpPr txBox="1">
            <a:spLocks/>
          </p:cNvSpPr>
          <p:nvPr/>
        </p:nvSpPr>
        <p:spPr>
          <a:xfrm>
            <a:off x="1830438" y="6393872"/>
            <a:ext cx="8536850" cy="379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dirty="0">
                <a:latin typeface="BIZ UDPゴシック" panose="020B0400000000000000" pitchFamily="50" charset="-128"/>
                <a:ea typeface="BIZ UDPゴシック" panose="020B0400000000000000" pitchFamily="50" charset="-128"/>
              </a:rPr>
              <a:t>令和６年度相談支援従事者指導者養成研修ケアマネジメント基礎コース資料より引用・一部改変</a:t>
            </a:r>
          </a:p>
        </p:txBody>
      </p:sp>
      <p:sp>
        <p:nvSpPr>
          <p:cNvPr id="3" name="コンテンツ プレースホルダー 2">
            <a:extLst>
              <a:ext uri="{FF2B5EF4-FFF2-40B4-BE49-F238E27FC236}">
                <a16:creationId xmlns:a16="http://schemas.microsoft.com/office/drawing/2014/main" id="{1E45B15F-8775-D7FD-009F-BBBB3062AD4B}"/>
              </a:ext>
            </a:extLst>
          </p:cNvPr>
          <p:cNvSpPr txBox="1">
            <a:spLocks/>
          </p:cNvSpPr>
          <p:nvPr/>
        </p:nvSpPr>
        <p:spPr>
          <a:xfrm>
            <a:off x="3701982" y="1983136"/>
            <a:ext cx="7386217" cy="6246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sz="1800" b="1" dirty="0">
                <a:solidFill>
                  <a:schemeClr val="bg2">
                    <a:lumMod val="25000"/>
                  </a:schemeClr>
                </a:solidFill>
                <a:latin typeface="BIZ UDPゴシック" panose="020B0400000000000000" pitchFamily="50" charset="-128"/>
                <a:ea typeface="BIZ UDPゴシック" panose="020B0400000000000000" pitchFamily="50" charset="-128"/>
              </a:rPr>
              <a:t>個別相談支援の基本を理解し、それを基盤とした実践を行うことができる。</a:t>
            </a:r>
            <a:endParaRPr lang="en-US" altLang="ja-JP" sz="18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18" name="コンテンツ プレースホルダー 2">
            <a:extLst>
              <a:ext uri="{FF2B5EF4-FFF2-40B4-BE49-F238E27FC236}">
                <a16:creationId xmlns:a16="http://schemas.microsoft.com/office/drawing/2014/main" id="{602224F1-20E2-5432-AD80-A298020957A7}"/>
              </a:ext>
            </a:extLst>
          </p:cNvPr>
          <p:cNvSpPr txBox="1">
            <a:spLocks/>
          </p:cNvSpPr>
          <p:nvPr/>
        </p:nvSpPr>
        <p:spPr>
          <a:xfrm>
            <a:off x="3701982" y="4366118"/>
            <a:ext cx="7386217" cy="624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solidFill>
                  <a:schemeClr val="bg2">
                    <a:lumMod val="25000"/>
                  </a:schemeClr>
                </a:solidFill>
                <a:latin typeface="BIZ UDPゴシック" panose="020B0400000000000000" pitchFamily="50" charset="-128"/>
                <a:ea typeface="BIZ UDPゴシック" panose="020B0400000000000000" pitchFamily="50" charset="-128"/>
              </a:rPr>
              <a:t>多職種連携及びチームアプローチ</a:t>
            </a:r>
            <a:r>
              <a:rPr lang="ja-JP" altLang="ja-JP" sz="1800" b="1" dirty="0">
                <a:solidFill>
                  <a:schemeClr val="bg2">
                    <a:lumMod val="25000"/>
                  </a:schemeClr>
                </a:solidFill>
                <a:latin typeface="BIZ UDPゴシック" panose="020B0400000000000000" pitchFamily="50" charset="-128"/>
                <a:ea typeface="BIZ UDPゴシック" panose="020B0400000000000000" pitchFamily="50" charset="-128"/>
              </a:rPr>
              <a:t>の理論と方法を学び、</a:t>
            </a:r>
            <a:r>
              <a:rPr lang="ja-JP" altLang="en-US" sz="1800" b="1" dirty="0">
                <a:solidFill>
                  <a:schemeClr val="bg2">
                    <a:lumMod val="25000"/>
                  </a:schemeClr>
                </a:solidFill>
                <a:latin typeface="BIZ UDPゴシック" panose="020B0400000000000000" pitchFamily="50" charset="-128"/>
                <a:ea typeface="BIZ UDPゴシック" panose="020B0400000000000000" pitchFamily="50" charset="-128"/>
              </a:rPr>
              <a:t>実践することができる</a:t>
            </a:r>
            <a:r>
              <a:rPr lang="ja-JP" altLang="ja-JP" sz="1800" b="1" dirty="0">
                <a:solidFill>
                  <a:schemeClr val="bg2">
                    <a:lumMod val="25000"/>
                  </a:schemeClr>
                </a:solidFill>
                <a:latin typeface="BIZ UDPゴシック" panose="020B0400000000000000" pitchFamily="50" charset="-128"/>
                <a:ea typeface="BIZ UDPゴシック" panose="020B0400000000000000" pitchFamily="50" charset="-128"/>
              </a:rPr>
              <a:t>。</a:t>
            </a:r>
            <a:endParaRPr lang="en-US" altLang="ja-JP" sz="18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cxnSp>
        <p:nvCxnSpPr>
          <p:cNvPr id="21" name="直線コネクタ 20">
            <a:extLst>
              <a:ext uri="{FF2B5EF4-FFF2-40B4-BE49-F238E27FC236}">
                <a16:creationId xmlns:a16="http://schemas.microsoft.com/office/drawing/2014/main" id="{CA691BA9-D97E-2ED0-45D8-DBDEE7E1E24D}"/>
              </a:ext>
            </a:extLst>
          </p:cNvPr>
          <p:cNvCxnSpPr/>
          <p:nvPr/>
        </p:nvCxnSpPr>
        <p:spPr>
          <a:xfrm>
            <a:off x="3701982" y="2634303"/>
            <a:ext cx="7187691"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0791D50-53E2-8C2A-8E19-8E9073FD89F5}"/>
              </a:ext>
            </a:extLst>
          </p:cNvPr>
          <p:cNvCxnSpPr/>
          <p:nvPr/>
        </p:nvCxnSpPr>
        <p:spPr>
          <a:xfrm>
            <a:off x="3701982" y="4934157"/>
            <a:ext cx="7187691"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75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FC259D-A863-469F-7A50-2E23B80146EB}"/>
              </a:ext>
            </a:extLst>
          </p:cNvPr>
          <p:cNvSpPr txBox="1">
            <a:spLocks/>
          </p:cNvSpPr>
          <p:nvPr/>
        </p:nvSpPr>
        <p:spPr>
          <a:xfrm>
            <a:off x="3701983" y="2606830"/>
            <a:ext cx="7304840" cy="1011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ja-JP" sz="1600" dirty="0">
                <a:solidFill>
                  <a:schemeClr val="bg2">
                    <a:lumMod val="25000"/>
                  </a:schemeClr>
                </a:solidFill>
                <a:latin typeface="BIZ UDPゴシック" panose="020B0400000000000000" pitchFamily="50" charset="-128"/>
                <a:ea typeface="BIZ UDPゴシック" panose="020B0400000000000000" pitchFamily="50" charset="-128"/>
              </a:rPr>
              <a:t>スーパービジョンの理論と方法を学び、実践事例を用いてグループスーパービジョンを体験することで</a:t>
            </a:r>
            <a:r>
              <a:rPr lang="ja-JP" altLang="en-US" sz="1600"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sz="1600" dirty="0">
                <a:solidFill>
                  <a:srgbClr val="FF0000"/>
                </a:solidFill>
                <a:latin typeface="BIZ UDPゴシック" panose="020B0400000000000000" pitchFamily="50" charset="-128"/>
                <a:ea typeface="BIZ UDPゴシック" panose="020B0400000000000000" pitchFamily="50" charset="-128"/>
              </a:rPr>
              <a:t>自らの支援について助言・指導を受けることの重要性を理解</a:t>
            </a:r>
            <a:r>
              <a:rPr lang="ja-JP" altLang="en-US" sz="1600" dirty="0">
                <a:solidFill>
                  <a:schemeClr val="bg2">
                    <a:lumMod val="25000"/>
                  </a:schemeClr>
                </a:solidFill>
                <a:latin typeface="BIZ UDPゴシック" panose="020B0400000000000000" pitchFamily="50" charset="-128"/>
                <a:ea typeface="BIZ UDPゴシック" panose="020B0400000000000000" pitchFamily="50" charset="-128"/>
              </a:rPr>
              <a:t>する</a:t>
            </a:r>
            <a:endParaRPr lang="en-US" altLang="ja-JP" sz="1600" dirty="0">
              <a:solidFill>
                <a:schemeClr val="bg2">
                  <a:lumMod val="25000"/>
                </a:schemeClr>
              </a:solidFill>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3653D9F7-241A-0572-C260-393F0B4BDCE4}"/>
              </a:ext>
            </a:extLst>
          </p:cNvPr>
          <p:cNvGrpSpPr/>
          <p:nvPr/>
        </p:nvGrpSpPr>
        <p:grpSpPr>
          <a:xfrm>
            <a:off x="541901" y="1949490"/>
            <a:ext cx="10546298" cy="1611817"/>
            <a:chOff x="656822" y="3533323"/>
            <a:chExt cx="10546298" cy="1855423"/>
          </a:xfrm>
        </p:grpSpPr>
        <p:sp>
          <p:nvSpPr>
            <p:cNvPr id="6" name="正方形/長方形 5">
              <a:extLst>
                <a:ext uri="{FF2B5EF4-FFF2-40B4-BE49-F238E27FC236}">
                  <a16:creationId xmlns:a16="http://schemas.microsoft.com/office/drawing/2014/main" id="{78B12C90-1A04-9719-E4B5-97718AD91428}"/>
                </a:ext>
              </a:extLst>
            </p:cNvPr>
            <p:cNvSpPr/>
            <p:nvPr/>
          </p:nvSpPr>
          <p:spPr>
            <a:xfrm>
              <a:off x="656822" y="3533323"/>
              <a:ext cx="3053541" cy="1855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25000"/>
                    </a:schemeClr>
                  </a:solidFill>
                  <a:latin typeface="BIZ UDPゴシック" panose="020B0400000000000000" pitchFamily="50" charset="-128"/>
                  <a:ea typeface="BIZ UDPゴシック" panose="020B0400000000000000" pitchFamily="50" charset="-128"/>
                </a:rPr>
                <a:t>人材育成・</a:t>
              </a:r>
              <a:r>
                <a:rPr lang="en-US" altLang="ja-JP" b="1" dirty="0">
                  <a:solidFill>
                    <a:schemeClr val="bg2">
                      <a:lumMod val="25000"/>
                    </a:schemeClr>
                  </a:solidFill>
                  <a:latin typeface="BIZ UDPゴシック" panose="020B0400000000000000" pitchFamily="50" charset="-128"/>
                  <a:ea typeface="BIZ UDPゴシック" panose="020B0400000000000000" pitchFamily="50" charset="-128"/>
                </a:rPr>
                <a:t>GSV</a:t>
              </a:r>
              <a:endParaRPr kumimoji="1" lang="en-US" altLang="ja-JP" b="1" dirty="0">
                <a:solidFill>
                  <a:schemeClr val="bg2">
                    <a:lumMod val="25000"/>
                  </a:schemeClr>
                </a:solidFill>
                <a:latin typeface="BIZ UDPゴシック" panose="020B0400000000000000" pitchFamily="50" charset="-128"/>
                <a:ea typeface="BIZ UDPゴシック" panose="020B0400000000000000" pitchFamily="50" charset="-128"/>
              </a:endParaRPr>
            </a:p>
            <a:p>
              <a:pPr algn="ct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bg2">
                      <a:lumMod val="25000"/>
                    </a:schemeClr>
                  </a:solidFill>
                  <a:latin typeface="BIZ UDPゴシック" panose="020B0400000000000000" pitchFamily="50" charset="-128"/>
                  <a:ea typeface="BIZ UDPゴシック" panose="020B0400000000000000" pitchFamily="50" charset="-128"/>
                </a:rPr>
                <a:t>②社会生活を送る</a:t>
              </a:r>
              <a:endParaRPr lang="en-US" altLang="ja-JP" sz="1600" dirty="0">
                <a:solidFill>
                  <a:schemeClr val="bg2">
                    <a:lumMod val="25000"/>
                  </a:schemeClr>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bg2">
                      <a:lumMod val="25000"/>
                    </a:schemeClr>
                  </a:solidFill>
                  <a:latin typeface="BIZ UDPゴシック" panose="020B0400000000000000" pitchFamily="50" charset="-128"/>
                  <a:ea typeface="BIZ UDPゴシック" panose="020B0400000000000000" pitchFamily="50" charset="-128"/>
                </a:rPr>
                <a:t>（社会資源を活用する）</a:t>
              </a:r>
            </a:p>
          </p:txBody>
        </p:sp>
        <p:sp>
          <p:nvSpPr>
            <p:cNvPr id="7" name="正方形/長方形 6">
              <a:extLst>
                <a:ext uri="{FF2B5EF4-FFF2-40B4-BE49-F238E27FC236}">
                  <a16:creationId xmlns:a16="http://schemas.microsoft.com/office/drawing/2014/main" id="{61D928BE-41D2-534F-319E-AB83F2FAACB2}"/>
                </a:ext>
              </a:extLst>
            </p:cNvPr>
            <p:cNvSpPr/>
            <p:nvPr/>
          </p:nvSpPr>
          <p:spPr>
            <a:xfrm>
              <a:off x="3435655" y="5087449"/>
              <a:ext cx="283594" cy="2973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D3B70B87-B49F-74D6-3C56-A552560E2D08}"/>
                </a:ext>
              </a:extLst>
            </p:cNvPr>
            <p:cNvSpPr/>
            <p:nvPr/>
          </p:nvSpPr>
          <p:spPr>
            <a:xfrm>
              <a:off x="665699" y="3533671"/>
              <a:ext cx="283594" cy="2973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BIZ UDPゴシック" panose="020B0400000000000000" pitchFamily="50" charset="-128"/>
                <a:ea typeface="BIZ UDPゴシック" panose="020B0400000000000000" pitchFamily="50" charset="-128"/>
              </a:endParaRPr>
            </a:p>
          </p:txBody>
        </p:sp>
        <p:cxnSp>
          <p:nvCxnSpPr>
            <p:cNvPr id="9" name="直線コネクタ 8">
              <a:extLst>
                <a:ext uri="{FF2B5EF4-FFF2-40B4-BE49-F238E27FC236}">
                  <a16:creationId xmlns:a16="http://schemas.microsoft.com/office/drawing/2014/main" id="{2FD3569D-6A28-C1D0-89DD-D27B028E9818}"/>
                </a:ext>
              </a:extLst>
            </p:cNvPr>
            <p:cNvCxnSpPr>
              <a:cxnSpLocks/>
            </p:cNvCxnSpPr>
            <p:nvPr/>
          </p:nvCxnSpPr>
          <p:spPr>
            <a:xfrm>
              <a:off x="3702964" y="5376904"/>
              <a:ext cx="75001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四角形: 角を丸くする 9">
            <a:extLst>
              <a:ext uri="{FF2B5EF4-FFF2-40B4-BE49-F238E27FC236}">
                <a16:creationId xmlns:a16="http://schemas.microsoft.com/office/drawing/2014/main" id="{B8C869D6-32C7-A602-AA4E-EE9101F3363B}"/>
              </a:ext>
            </a:extLst>
          </p:cNvPr>
          <p:cNvSpPr/>
          <p:nvPr/>
        </p:nvSpPr>
        <p:spPr>
          <a:xfrm>
            <a:off x="5370372" y="1191921"/>
            <a:ext cx="3338622" cy="6246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2">
                    <a:lumMod val="25000"/>
                  </a:schemeClr>
                </a:solidFill>
                <a:latin typeface="Meiryo" panose="020B0604030504040204" pitchFamily="34" charset="-128"/>
                <a:ea typeface="Meiryo" panose="020B0604030504040204" pitchFamily="34" charset="-128"/>
              </a:rPr>
              <a:t>～獲得目標</a:t>
            </a:r>
            <a:r>
              <a:rPr lang="ja-JP" altLang="en-US" sz="2000" b="1" dirty="0">
                <a:solidFill>
                  <a:schemeClr val="bg2">
                    <a:lumMod val="25000"/>
                  </a:schemeClr>
                </a:solidFill>
                <a:latin typeface="Meiryo" panose="020B0604030504040204" pitchFamily="34" charset="-128"/>
                <a:ea typeface="Meiryo" panose="020B0604030504040204" pitchFamily="34" charset="-128"/>
              </a:rPr>
              <a:t>～</a:t>
            </a:r>
            <a:endParaRPr kumimoji="1" lang="ja-JP" altLang="en-US" sz="2000" b="1" dirty="0">
              <a:solidFill>
                <a:schemeClr val="bg2">
                  <a:lumMod val="25000"/>
                </a:schemeClr>
              </a:solidFill>
              <a:latin typeface="Meiryo" panose="020B0604030504040204" pitchFamily="34" charset="-128"/>
              <a:ea typeface="Meiryo" panose="020B0604030504040204" pitchFamily="34" charset="-128"/>
            </a:endParaRPr>
          </a:p>
        </p:txBody>
      </p:sp>
      <p:sp>
        <p:nvSpPr>
          <p:cNvPr id="11" name="コンテンツ プレースホルダー 2">
            <a:extLst>
              <a:ext uri="{FF2B5EF4-FFF2-40B4-BE49-F238E27FC236}">
                <a16:creationId xmlns:a16="http://schemas.microsoft.com/office/drawing/2014/main" id="{B56CA430-C2D1-7704-C862-7C48EB0A9FDC}"/>
              </a:ext>
            </a:extLst>
          </p:cNvPr>
          <p:cNvSpPr txBox="1">
            <a:spLocks/>
          </p:cNvSpPr>
          <p:nvPr/>
        </p:nvSpPr>
        <p:spPr>
          <a:xfrm>
            <a:off x="3701983" y="4898959"/>
            <a:ext cx="7304840" cy="1161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sz="1500" dirty="0">
                <a:solidFill>
                  <a:schemeClr val="bg2">
                    <a:lumMod val="25000"/>
                  </a:schemeClr>
                </a:solidFill>
                <a:latin typeface="Meiryo" panose="020B0604030504040204" pitchFamily="34" charset="-128"/>
                <a:ea typeface="Meiryo" panose="020B0604030504040204" pitchFamily="34" charset="-128"/>
              </a:rPr>
              <a:t>地域アセスメント・多職種連携・</a:t>
            </a:r>
            <a:r>
              <a:rPr lang="en-US" altLang="ja-JP" sz="1500" dirty="0">
                <a:solidFill>
                  <a:schemeClr val="bg2">
                    <a:lumMod val="25000"/>
                  </a:schemeClr>
                </a:solidFill>
                <a:latin typeface="Meiryo" panose="020B0604030504040204" pitchFamily="34" charset="-128"/>
                <a:ea typeface="Meiryo" panose="020B0604030504040204" pitchFamily="34" charset="-128"/>
              </a:rPr>
              <a:t>GSV</a:t>
            </a:r>
            <a:r>
              <a:rPr lang="ja-JP" altLang="en-US" sz="1500" dirty="0">
                <a:solidFill>
                  <a:schemeClr val="bg2">
                    <a:lumMod val="25000"/>
                  </a:schemeClr>
                </a:solidFill>
                <a:latin typeface="Meiryo" panose="020B0604030504040204" pitchFamily="34" charset="-128"/>
                <a:ea typeface="Meiryo" panose="020B0604030504040204" pitchFamily="34" charset="-128"/>
              </a:rPr>
              <a:t>から見出された</a:t>
            </a:r>
            <a:r>
              <a:rPr lang="ja-JP" altLang="en-US" sz="1500" dirty="0">
                <a:solidFill>
                  <a:srgbClr val="FF0000"/>
                </a:solidFill>
                <a:latin typeface="Meiryo" panose="020B0604030504040204" pitchFamily="34" charset="-128"/>
                <a:ea typeface="Meiryo" panose="020B0604030504040204" pitchFamily="34" charset="-128"/>
              </a:rPr>
              <a:t>社会生活上の課題を地域課題として捉え</a:t>
            </a:r>
            <a:r>
              <a:rPr lang="ja-JP" altLang="en-US" sz="1500" dirty="0">
                <a:solidFill>
                  <a:schemeClr val="bg2">
                    <a:lumMod val="25000"/>
                  </a:schemeClr>
                </a:solidFill>
                <a:latin typeface="Meiryo" panose="020B0604030504040204" pitchFamily="34" charset="-128"/>
                <a:ea typeface="Meiryo" panose="020B0604030504040204" pitchFamily="34" charset="-128"/>
              </a:rPr>
              <a:t>、基幹相談支援センター（主任相談支援専門員）とともに自立支援協議会に報告、検討するプロセスを理解し、地域づくりに参画するための実践力を身につける</a:t>
            </a:r>
            <a:endParaRPr kumimoji="1" lang="ja-JP" altLang="en-US" sz="1500" dirty="0">
              <a:solidFill>
                <a:schemeClr val="bg2">
                  <a:lumMod val="25000"/>
                </a:schemeClr>
              </a:solidFill>
              <a:latin typeface="Meiryo" panose="020B0604030504040204" pitchFamily="34" charset="-128"/>
              <a:ea typeface="Meiryo" panose="020B0604030504040204" pitchFamily="34" charset="-128"/>
            </a:endParaRPr>
          </a:p>
        </p:txBody>
      </p:sp>
      <p:grpSp>
        <p:nvGrpSpPr>
          <p:cNvPr id="12" name="グループ化 11">
            <a:extLst>
              <a:ext uri="{FF2B5EF4-FFF2-40B4-BE49-F238E27FC236}">
                <a16:creationId xmlns:a16="http://schemas.microsoft.com/office/drawing/2014/main" id="{AA8FCF2E-B9E2-F312-2C43-ED8CFBD86A50}"/>
              </a:ext>
            </a:extLst>
          </p:cNvPr>
          <p:cNvGrpSpPr/>
          <p:nvPr/>
        </p:nvGrpSpPr>
        <p:grpSpPr>
          <a:xfrm>
            <a:off x="541901" y="4377897"/>
            <a:ext cx="10546298" cy="1611817"/>
            <a:chOff x="656822" y="3533323"/>
            <a:chExt cx="10546298" cy="1855423"/>
          </a:xfrm>
        </p:grpSpPr>
        <p:sp>
          <p:nvSpPr>
            <p:cNvPr id="13" name="正方形/長方形 12">
              <a:extLst>
                <a:ext uri="{FF2B5EF4-FFF2-40B4-BE49-F238E27FC236}">
                  <a16:creationId xmlns:a16="http://schemas.microsoft.com/office/drawing/2014/main" id="{8C10403F-3243-234F-128F-74A9EA71FE1B}"/>
                </a:ext>
              </a:extLst>
            </p:cNvPr>
            <p:cNvSpPr/>
            <p:nvPr/>
          </p:nvSpPr>
          <p:spPr>
            <a:xfrm>
              <a:off x="656822" y="3533323"/>
              <a:ext cx="3053541" cy="18554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bg2">
                      <a:lumMod val="25000"/>
                    </a:schemeClr>
                  </a:solidFill>
                  <a:latin typeface="BIZ UDPゴシック" panose="020B0400000000000000" pitchFamily="50" charset="-128"/>
                  <a:ea typeface="BIZ UDPゴシック" panose="020B0400000000000000" pitchFamily="50" charset="-128"/>
                </a:rPr>
                <a:t>地域をつくる相談支援</a:t>
              </a:r>
              <a:endParaRPr lang="en-US" altLang="ja-JP" sz="1800" b="1" dirty="0">
                <a:solidFill>
                  <a:schemeClr val="bg2">
                    <a:lumMod val="25000"/>
                  </a:schemeClr>
                </a:solidFill>
                <a:latin typeface="BIZ UDPゴシック" panose="020B0400000000000000" pitchFamily="50" charset="-128"/>
                <a:ea typeface="BIZ UDPゴシック" panose="020B0400000000000000" pitchFamily="50" charset="-128"/>
              </a:endParaRPr>
            </a:p>
            <a:p>
              <a:pPr algn="ctr"/>
              <a:r>
                <a:rPr lang="ja-JP" altLang="en-US" sz="1800" b="1" dirty="0">
                  <a:solidFill>
                    <a:schemeClr val="bg2">
                      <a:lumMod val="25000"/>
                    </a:schemeClr>
                  </a:solidFill>
                  <a:latin typeface="BIZ UDPゴシック" panose="020B0400000000000000" pitchFamily="50" charset="-128"/>
                  <a:ea typeface="BIZ UDPゴシック" panose="020B0400000000000000" pitchFamily="50" charset="-128"/>
                </a:rPr>
                <a:t>（</a:t>
              </a:r>
              <a:r>
                <a:rPr lang="en-US" altLang="ja-JP" sz="1800" b="1" dirty="0">
                  <a:solidFill>
                    <a:schemeClr val="bg2">
                      <a:lumMod val="25000"/>
                    </a:schemeClr>
                  </a:solidFill>
                  <a:latin typeface="BIZ UDPゴシック" panose="020B0400000000000000" pitchFamily="50" charset="-128"/>
                  <a:ea typeface="BIZ UDPゴシック" panose="020B0400000000000000" pitchFamily="50" charset="-128"/>
                </a:rPr>
                <a:t>CSW</a:t>
              </a:r>
              <a:r>
                <a:rPr lang="ja-JP" altLang="en-US" sz="1800" b="1" dirty="0">
                  <a:solidFill>
                    <a:schemeClr val="bg2">
                      <a:lumMod val="25000"/>
                    </a:schemeClr>
                  </a:solidFill>
                  <a:latin typeface="BIZ UDPゴシック" panose="020B0400000000000000" pitchFamily="50" charset="-128"/>
                  <a:ea typeface="BIZ UDPゴシック" panose="020B0400000000000000" pitchFamily="50" charset="-128"/>
                </a:rPr>
                <a:t>）</a:t>
              </a:r>
              <a:endParaRPr lang="en-US" altLang="ja-JP" sz="1800" b="1" dirty="0">
                <a:solidFill>
                  <a:schemeClr val="bg2">
                    <a:lumMod val="25000"/>
                  </a:schemeClr>
                </a:solidFill>
                <a:latin typeface="BIZ UDPゴシック" panose="020B0400000000000000" pitchFamily="50" charset="-128"/>
                <a:ea typeface="BIZ UDPゴシック" panose="020B0400000000000000" pitchFamily="50" charset="-128"/>
              </a:endParaRPr>
            </a:p>
            <a:p>
              <a:pPr algn="ctr"/>
              <a:endParaRPr lang="en-US" altLang="ja-JP" sz="1800" dirty="0">
                <a:solidFill>
                  <a:schemeClr val="bg2">
                    <a:lumMod val="25000"/>
                  </a:schemeClr>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bg2">
                      <a:lumMod val="25000"/>
                    </a:schemeClr>
                  </a:solidFill>
                  <a:latin typeface="BIZ UDPゴシック" panose="020B0400000000000000" pitchFamily="50" charset="-128"/>
                  <a:ea typeface="BIZ UDPゴシック" panose="020B0400000000000000" pitchFamily="50" charset="-128"/>
                </a:rPr>
                <a:t>③個から地域へ</a:t>
              </a:r>
              <a:endParaRPr lang="en-US" altLang="ja-JP" sz="1600" dirty="0">
                <a:solidFill>
                  <a:schemeClr val="bg2">
                    <a:lumMod val="25000"/>
                  </a:schemeClr>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bg2">
                      <a:lumMod val="25000"/>
                    </a:schemeClr>
                  </a:solidFill>
                  <a:latin typeface="BIZ UDPゴシック" panose="020B0400000000000000" pitchFamily="50" charset="-128"/>
                  <a:ea typeface="BIZ UDPゴシック" panose="020B0400000000000000" pitchFamily="50" charset="-128"/>
                </a:rPr>
                <a:t>（地域づくりに参画）</a:t>
              </a:r>
              <a:endParaRPr kumimoji="1" lang="ja-JP" altLang="en-US" sz="1400"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85B87649-E9A6-BEDB-1E11-804FDFEEA208}"/>
                </a:ext>
              </a:extLst>
            </p:cNvPr>
            <p:cNvSpPr/>
            <p:nvPr/>
          </p:nvSpPr>
          <p:spPr>
            <a:xfrm>
              <a:off x="3435655" y="5087449"/>
              <a:ext cx="283594" cy="29739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A20CDBA6-234B-2FB2-4687-B5C7FBFD24A6}"/>
                </a:ext>
              </a:extLst>
            </p:cNvPr>
            <p:cNvSpPr/>
            <p:nvPr/>
          </p:nvSpPr>
          <p:spPr>
            <a:xfrm>
              <a:off x="665699" y="3533671"/>
              <a:ext cx="283594" cy="29739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Meiryo" panose="020B0604030504040204" pitchFamily="34" charset="-128"/>
                <a:ea typeface="Meiryo" panose="020B0604030504040204" pitchFamily="34" charset="-128"/>
              </a:endParaRPr>
            </a:p>
          </p:txBody>
        </p:sp>
        <p:cxnSp>
          <p:nvCxnSpPr>
            <p:cNvPr id="16" name="直線コネクタ 15">
              <a:extLst>
                <a:ext uri="{FF2B5EF4-FFF2-40B4-BE49-F238E27FC236}">
                  <a16:creationId xmlns:a16="http://schemas.microsoft.com/office/drawing/2014/main" id="{C6807FF1-9D29-84ED-4AF2-A5B5879469D3}"/>
                </a:ext>
              </a:extLst>
            </p:cNvPr>
            <p:cNvCxnSpPr>
              <a:cxnSpLocks/>
            </p:cNvCxnSpPr>
            <p:nvPr/>
          </p:nvCxnSpPr>
          <p:spPr>
            <a:xfrm>
              <a:off x="3702964" y="5376904"/>
              <a:ext cx="75001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 name="四角形: 角を丸くする 2">
            <a:extLst>
              <a:ext uri="{FF2B5EF4-FFF2-40B4-BE49-F238E27FC236}">
                <a16:creationId xmlns:a16="http://schemas.microsoft.com/office/drawing/2014/main" id="{91B28B27-9F41-9040-60A3-12D37E8B21B1}"/>
              </a:ext>
            </a:extLst>
          </p:cNvPr>
          <p:cNvSpPr/>
          <p:nvPr/>
        </p:nvSpPr>
        <p:spPr>
          <a:xfrm>
            <a:off x="278872" y="352004"/>
            <a:ext cx="11608327" cy="6246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2">
                    <a:lumMod val="25000"/>
                  </a:schemeClr>
                </a:solidFill>
                <a:latin typeface="BIZ UDPゴシック" panose="020B0400000000000000" pitchFamily="50" charset="-128"/>
                <a:ea typeface="BIZ UDPゴシック" panose="020B0400000000000000" pitchFamily="50" charset="-128"/>
              </a:rPr>
              <a:t>相談支援の実践者（実務者）を対象とした教育（演習）になっているか</a:t>
            </a:r>
            <a:endParaRPr kumimoji="1" lang="ja-JP" altLang="en-US" sz="24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DCC3593B-D2C8-CF30-7FC4-F06BAB50744B}"/>
              </a:ext>
            </a:extLst>
          </p:cNvPr>
          <p:cNvSpPr txBox="1">
            <a:spLocks/>
          </p:cNvSpPr>
          <p:nvPr/>
        </p:nvSpPr>
        <p:spPr>
          <a:xfrm>
            <a:off x="3701982" y="1983136"/>
            <a:ext cx="7386217" cy="624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solidFill>
                  <a:schemeClr val="bg2">
                    <a:lumMod val="25000"/>
                  </a:schemeClr>
                </a:solidFill>
                <a:effectLst/>
                <a:latin typeface="BIZ UDPゴシック" panose="020B0400000000000000" pitchFamily="50" charset="-128"/>
                <a:ea typeface="BIZ UDPゴシック" panose="020B0400000000000000" pitchFamily="50" charset="-128"/>
              </a:rPr>
              <a:t>スーパービジョンの理論と方法を理解するとともに、相談支援実践においてスーパービジョンを取り入れる </a:t>
            </a:r>
            <a:endParaRPr lang="ja-JP" altLang="en-US" sz="1200" b="1" dirty="0">
              <a:solidFill>
                <a:schemeClr val="bg2">
                  <a:lumMod val="25000"/>
                </a:schemeClr>
              </a:solidFill>
              <a:effectLst/>
              <a:latin typeface="BIZ UDPゴシック" panose="020B0400000000000000" pitchFamily="50" charset="-128"/>
              <a:ea typeface="BIZ UDPゴシック" panose="020B0400000000000000" pitchFamily="50" charset="-128"/>
            </a:endParaRPr>
          </a:p>
        </p:txBody>
      </p:sp>
      <p:sp>
        <p:nvSpPr>
          <p:cNvPr id="18" name="コンテンツ プレースホルダー 2">
            <a:extLst>
              <a:ext uri="{FF2B5EF4-FFF2-40B4-BE49-F238E27FC236}">
                <a16:creationId xmlns:a16="http://schemas.microsoft.com/office/drawing/2014/main" id="{7344C4D0-6872-675F-1F74-42C36F8F6E86}"/>
              </a:ext>
            </a:extLst>
          </p:cNvPr>
          <p:cNvSpPr txBox="1">
            <a:spLocks/>
          </p:cNvSpPr>
          <p:nvPr/>
        </p:nvSpPr>
        <p:spPr>
          <a:xfrm>
            <a:off x="3701982" y="4366117"/>
            <a:ext cx="7411382" cy="1161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ja-JP" sz="1800" b="1" dirty="0">
                <a:solidFill>
                  <a:schemeClr val="bg2">
                    <a:lumMod val="25000"/>
                  </a:schemeClr>
                </a:solidFill>
                <a:latin typeface="BIZ UDPゴシック" panose="020B0400000000000000" pitchFamily="50" charset="-128"/>
                <a:ea typeface="BIZ UDPゴシック" panose="020B0400000000000000" pitchFamily="50" charset="-128"/>
              </a:rPr>
              <a:t>コミュニティワーク</a:t>
            </a:r>
            <a:r>
              <a:rPr lang="ja-JP" altLang="ja-JP" sz="1400" b="1"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sz="1400" b="1" dirty="0">
                <a:solidFill>
                  <a:schemeClr val="bg2">
                    <a:lumMod val="25000"/>
                  </a:schemeClr>
                </a:solidFill>
                <a:latin typeface="BIZ UDPゴシック" panose="020B0400000000000000" pitchFamily="50" charset="-128"/>
                <a:ea typeface="BIZ UDPゴシック" panose="020B0400000000000000" pitchFamily="50" charset="-128"/>
              </a:rPr>
              <a:t>地域アセスメントから</a:t>
            </a:r>
            <a:r>
              <a:rPr lang="ja-JP" altLang="ja-JP" sz="1400" b="1" dirty="0">
                <a:solidFill>
                  <a:schemeClr val="bg2">
                    <a:lumMod val="25000"/>
                  </a:schemeClr>
                </a:solidFill>
                <a:latin typeface="BIZ UDPゴシック" panose="020B0400000000000000" pitchFamily="50" charset="-128"/>
                <a:ea typeface="BIZ UDPゴシック" panose="020B0400000000000000" pitchFamily="50" charset="-128"/>
              </a:rPr>
              <a:t>地域とのつながりやインフォーマルサービスの活用、社会資源の開発等）</a:t>
            </a:r>
            <a:r>
              <a:rPr lang="ja-JP" altLang="ja-JP" sz="1800" b="1" dirty="0">
                <a:solidFill>
                  <a:schemeClr val="bg2">
                    <a:lumMod val="25000"/>
                  </a:schemeClr>
                </a:solidFill>
                <a:latin typeface="BIZ UDPゴシック" panose="020B0400000000000000" pitchFamily="50" charset="-128"/>
                <a:ea typeface="BIZ UDPゴシック" panose="020B0400000000000000" pitchFamily="50" charset="-128"/>
              </a:rPr>
              <a:t>の理論と方法を理解し、実践できる。</a:t>
            </a:r>
            <a:endParaRPr lang="en-US" altLang="ja-JP" sz="18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cxnSp>
        <p:nvCxnSpPr>
          <p:cNvPr id="19" name="直線コネクタ 18">
            <a:extLst>
              <a:ext uri="{FF2B5EF4-FFF2-40B4-BE49-F238E27FC236}">
                <a16:creationId xmlns:a16="http://schemas.microsoft.com/office/drawing/2014/main" id="{795E5662-AEF5-90F3-359B-56094F140C62}"/>
              </a:ext>
            </a:extLst>
          </p:cNvPr>
          <p:cNvCxnSpPr/>
          <p:nvPr/>
        </p:nvCxnSpPr>
        <p:spPr>
          <a:xfrm>
            <a:off x="3701982" y="2565028"/>
            <a:ext cx="7187691"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4CD5BE24-0F6F-8387-D49B-C9D3908F156A}"/>
              </a:ext>
            </a:extLst>
          </p:cNvPr>
          <p:cNvCxnSpPr/>
          <p:nvPr/>
        </p:nvCxnSpPr>
        <p:spPr>
          <a:xfrm>
            <a:off x="3701982" y="4934157"/>
            <a:ext cx="7187691"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タイトル 1">
            <a:extLst>
              <a:ext uri="{FF2B5EF4-FFF2-40B4-BE49-F238E27FC236}">
                <a16:creationId xmlns:a16="http://schemas.microsoft.com/office/drawing/2014/main" id="{0EF52410-6E02-51DA-BA4F-8D8EBCBA68E8}"/>
              </a:ext>
            </a:extLst>
          </p:cNvPr>
          <p:cNvSpPr txBox="1">
            <a:spLocks/>
          </p:cNvSpPr>
          <p:nvPr/>
        </p:nvSpPr>
        <p:spPr>
          <a:xfrm>
            <a:off x="1830438" y="6393872"/>
            <a:ext cx="8536850" cy="379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dirty="0">
                <a:latin typeface="BIZ UDPゴシック" panose="020B0400000000000000" pitchFamily="50" charset="-128"/>
                <a:ea typeface="BIZ UDPゴシック" panose="020B0400000000000000" pitchFamily="50" charset="-128"/>
              </a:rPr>
              <a:t>令和６年度相談支援従事者指導者養成研修ケアマネジメント基礎コース資料より引用・一部改変</a:t>
            </a:r>
          </a:p>
        </p:txBody>
      </p:sp>
    </p:spTree>
    <p:extLst>
      <p:ext uri="{BB962C8B-B14F-4D97-AF65-F5344CB8AC3E}">
        <p14:creationId xmlns:p14="http://schemas.microsoft.com/office/powerpoint/2010/main" val="647991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56EA5-1146-A90B-97BD-3D2839EF620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48EA3C-98F4-616B-AAAE-1C56C18EB045}"/>
              </a:ext>
            </a:extLst>
          </p:cNvPr>
          <p:cNvSpPr>
            <a:spLocks noGrp="1"/>
          </p:cNvSpPr>
          <p:nvPr>
            <p:ph type="sldNum" sz="quarter" idx="12"/>
          </p:nvPr>
        </p:nvSpPr>
        <p:spPr>
          <a:xfrm>
            <a:off x="9448800" y="6494573"/>
            <a:ext cx="2743200" cy="365125"/>
          </a:xfrm>
        </p:spPr>
        <p:txBody>
          <a:bodyPr/>
          <a:lstStyle/>
          <a:p>
            <a:fld id="{37E5972D-A0AF-46CE-8DED-30C059512C1A}" type="slidenum">
              <a:rPr kumimoji="1" lang="ja-JP" altLang="en-US" smtClean="0"/>
              <a:t>15</a:t>
            </a:fld>
            <a:endParaRPr kumimoji="1" lang="ja-JP" altLang="en-US" dirty="0"/>
          </a:p>
        </p:txBody>
      </p:sp>
      <p:pic>
        <p:nvPicPr>
          <p:cNvPr id="3" name="図 2">
            <a:extLst>
              <a:ext uri="{FF2B5EF4-FFF2-40B4-BE49-F238E27FC236}">
                <a16:creationId xmlns:a16="http://schemas.microsoft.com/office/drawing/2014/main" id="{0E307961-73C6-8E83-338E-E8C1ED1964C7}"/>
              </a:ext>
            </a:extLst>
          </p:cNvPr>
          <p:cNvPicPr>
            <a:picLocks noChangeAspect="1"/>
          </p:cNvPicPr>
          <p:nvPr/>
        </p:nvPicPr>
        <p:blipFill>
          <a:blip r:embed="rId2"/>
          <a:stretch>
            <a:fillRect/>
          </a:stretch>
        </p:blipFill>
        <p:spPr>
          <a:xfrm>
            <a:off x="177997" y="0"/>
            <a:ext cx="11836006" cy="6858000"/>
          </a:xfrm>
          <a:prstGeom prst="rect">
            <a:avLst/>
          </a:prstGeom>
        </p:spPr>
      </p:pic>
      <p:sp>
        <p:nvSpPr>
          <p:cNvPr id="5" name="四角形: 角を丸くする 4">
            <a:extLst>
              <a:ext uri="{FF2B5EF4-FFF2-40B4-BE49-F238E27FC236}">
                <a16:creationId xmlns:a16="http://schemas.microsoft.com/office/drawing/2014/main" id="{F43AD147-CC99-C028-FF36-0B00F1481C4D}"/>
              </a:ext>
            </a:extLst>
          </p:cNvPr>
          <p:cNvSpPr/>
          <p:nvPr/>
        </p:nvSpPr>
        <p:spPr>
          <a:xfrm>
            <a:off x="88604" y="3000648"/>
            <a:ext cx="12014791" cy="220930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8">
            <a:extLst>
              <a:ext uri="{FF2B5EF4-FFF2-40B4-BE49-F238E27FC236}">
                <a16:creationId xmlns:a16="http://schemas.microsoft.com/office/drawing/2014/main" id="{4F8D74A6-BC42-C0A1-B023-78180DCC450B}"/>
              </a:ext>
            </a:extLst>
          </p:cNvPr>
          <p:cNvSpPr/>
          <p:nvPr/>
        </p:nvSpPr>
        <p:spPr>
          <a:xfrm>
            <a:off x="8370257" y="1227443"/>
            <a:ext cx="3643746" cy="1482436"/>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lumMod val="25000"/>
                  </a:schemeClr>
                </a:solidFill>
                <a:latin typeface="BIZ UDPゴシック" panose="020B0400000000000000" pitchFamily="50" charset="-128"/>
                <a:ea typeface="BIZ UDPゴシック" panose="020B0400000000000000" pitchFamily="50" charset="-128"/>
              </a:rPr>
              <a:t>可能な方は</a:t>
            </a:r>
            <a:endParaRPr kumimoji="1"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bg2">
                    <a:lumMod val="25000"/>
                  </a:schemeClr>
                </a:solidFill>
                <a:latin typeface="BIZ UDPゴシック" panose="020B0400000000000000" pitchFamily="50" charset="-128"/>
                <a:ea typeface="BIZ UDPゴシック" panose="020B0400000000000000" pitchFamily="50" charset="-128"/>
              </a:rPr>
              <a:t>画面共有をお願いします</a:t>
            </a:r>
          </a:p>
        </p:txBody>
      </p:sp>
    </p:spTree>
    <p:extLst>
      <p:ext uri="{BB962C8B-B14F-4D97-AF65-F5344CB8AC3E}">
        <p14:creationId xmlns:p14="http://schemas.microsoft.com/office/powerpoint/2010/main" val="69357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DF179-E742-6AE7-AE70-38ECA89B66DB}"/>
            </a:ext>
          </a:extLst>
        </p:cNvPr>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489212BB-554F-C347-B9DE-B58C6B3F7AAC}"/>
              </a:ext>
            </a:extLst>
          </p:cNvPr>
          <p:cNvSpPr>
            <a:spLocks noGrp="1"/>
          </p:cNvSpPr>
          <p:nvPr>
            <p:ph idx="1"/>
          </p:nvPr>
        </p:nvSpPr>
        <p:spPr>
          <a:xfrm>
            <a:off x="293913" y="1431270"/>
            <a:ext cx="11814003" cy="5322473"/>
          </a:xfrm>
        </p:spPr>
        <p:txBody>
          <a:bodyPr>
            <a:normAutofit/>
          </a:bodyPr>
          <a:lstStyle/>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事前振り返りシートの</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現任研修</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欄を中心に報告してください</a:t>
            </a: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①</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　今年度の演習の実施状況</a:t>
            </a: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意思決定支援</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多職種連携</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人材育成・地域を作る相談支援</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p>
          <a:p>
            <a:pPr marL="0" indent="0">
              <a:buNone/>
            </a:pP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②　演習の効果（受講者の理解という視点での企画・実施）</a:t>
            </a: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③　次年度への課題・改善点</a:t>
            </a:r>
          </a:p>
        </p:txBody>
      </p:sp>
      <p:sp>
        <p:nvSpPr>
          <p:cNvPr id="3" name="タイトル 1">
            <a:extLst>
              <a:ext uri="{FF2B5EF4-FFF2-40B4-BE49-F238E27FC236}">
                <a16:creationId xmlns:a16="http://schemas.microsoft.com/office/drawing/2014/main" id="{3EB75D73-6A61-5698-EDEE-F038A289DBD7}"/>
              </a:ext>
            </a:extLst>
          </p:cNvPr>
          <p:cNvSpPr txBox="1">
            <a:spLocks/>
          </p:cNvSpPr>
          <p:nvPr/>
        </p:nvSpPr>
        <p:spPr>
          <a:xfrm>
            <a:off x="293913" y="181361"/>
            <a:ext cx="11247563" cy="1185721"/>
          </a:xfrm>
          <a:prstGeom prst="rect">
            <a:avLst/>
          </a:prstGeom>
        </p:spPr>
        <p:txBody>
          <a:bodyPr vert="horz" lIns="112542" tIns="56271" rIns="112542" bIns="56271"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solidFill>
                  <a:schemeClr val="bg2">
                    <a:lumMod val="25000"/>
                  </a:schemeClr>
                </a:solidFill>
                <a:latin typeface="BIZ UDPゴシック" panose="020B0400000000000000" pitchFamily="50" charset="-128"/>
                <a:ea typeface="BIZ UDPゴシック" panose="020B0400000000000000" pitchFamily="50" charset="-128"/>
              </a:rPr>
              <a:t>実践報告</a:t>
            </a:r>
            <a:r>
              <a:rPr lang="en-US" altLang="ja-JP" sz="3600" b="1" dirty="0">
                <a:solidFill>
                  <a:schemeClr val="bg2">
                    <a:lumMod val="25000"/>
                  </a:schemeClr>
                </a:solidFill>
                <a:latin typeface="BIZ UDPゴシック" panose="020B0400000000000000" pitchFamily="50" charset="-128"/>
                <a:ea typeface="BIZ UDPゴシック" panose="020B0400000000000000" pitchFamily="50" charset="-128"/>
              </a:rPr>
              <a:t>Ⅱ</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の</a:t>
            </a:r>
            <a:r>
              <a:rPr lang="ja-JP" altLang="en-US" sz="3600" b="1" dirty="0">
                <a:solidFill>
                  <a:schemeClr val="bg2">
                    <a:lumMod val="25000"/>
                  </a:schemeClr>
                </a:solidFill>
                <a:latin typeface="BIZ UDPゴシック" panose="020B0400000000000000" pitchFamily="50" charset="-128"/>
                <a:ea typeface="BIZ UDPゴシック" panose="020B0400000000000000" pitchFamily="50" charset="-128"/>
              </a:rPr>
              <a:t>方法</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と</a:t>
            </a:r>
            <a:r>
              <a:rPr lang="ja-JP" altLang="en-US" sz="3600" b="1" dirty="0">
                <a:solidFill>
                  <a:schemeClr val="bg2">
                    <a:lumMod val="25000"/>
                  </a:schemeClr>
                </a:solidFill>
                <a:latin typeface="BIZ UDPゴシック" panose="020B0400000000000000" pitchFamily="50" charset="-128"/>
                <a:ea typeface="BIZ UDPゴシック" panose="020B0400000000000000" pitchFamily="50" charset="-128"/>
              </a:rPr>
              <a:t>内容　　　　　　</a:t>
            </a:r>
            <a:endParaRPr lang="en-US" altLang="ja-JP" sz="36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5" name="角丸四角形 4">
            <a:extLst>
              <a:ext uri="{FF2B5EF4-FFF2-40B4-BE49-F238E27FC236}">
                <a16:creationId xmlns:a16="http://schemas.microsoft.com/office/drawing/2014/main" id="{B3A2A8B6-5C4C-6C26-0555-693C122B6A3F}"/>
              </a:ext>
            </a:extLst>
          </p:cNvPr>
          <p:cNvSpPr/>
          <p:nvPr/>
        </p:nvSpPr>
        <p:spPr>
          <a:xfrm>
            <a:off x="8098316" y="5225358"/>
            <a:ext cx="3643746" cy="1050755"/>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2">
                    <a:lumMod val="25000"/>
                  </a:schemeClr>
                </a:solidFill>
                <a:latin typeface="BIZ UDPゴシック" panose="020B0400000000000000" pitchFamily="50" charset="-128"/>
                <a:ea typeface="BIZ UDPゴシック" panose="020B0400000000000000" pitchFamily="50" charset="-128"/>
              </a:rPr>
              <a:t>14:00</a:t>
            </a:r>
            <a:r>
              <a:rPr kumimoji="1" lang="ja-JP" altLang="en-US" dirty="0">
                <a:solidFill>
                  <a:schemeClr val="bg2">
                    <a:lumMod val="25000"/>
                  </a:schemeClr>
                </a:solidFill>
                <a:latin typeface="BIZ UDPゴシック" panose="020B0400000000000000" pitchFamily="50" charset="-128"/>
                <a:ea typeface="BIZ UDPゴシック" panose="020B0400000000000000" pitchFamily="50" charset="-128"/>
              </a:rPr>
              <a:t>になると</a:t>
            </a:r>
            <a:endParaRPr kumimoji="1"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bg2">
                    <a:lumMod val="25000"/>
                  </a:schemeClr>
                </a:solidFill>
                <a:latin typeface="BIZ UDPゴシック" panose="020B0400000000000000" pitchFamily="50" charset="-128"/>
                <a:ea typeface="BIZ UDPゴシック" panose="020B0400000000000000" pitchFamily="50" charset="-128"/>
              </a:rPr>
              <a:t>全体ルームに戻ります</a:t>
            </a:r>
          </a:p>
        </p:txBody>
      </p:sp>
    </p:spTree>
    <p:extLst>
      <p:ext uri="{BB962C8B-B14F-4D97-AF65-F5344CB8AC3E}">
        <p14:creationId xmlns:p14="http://schemas.microsoft.com/office/powerpoint/2010/main" val="2441683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D375A-1F61-88EE-4178-FB14C58AC5A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6AF5BE-79B5-C6EF-8F6A-87297C1410E5}"/>
              </a:ext>
            </a:extLst>
          </p:cNvPr>
          <p:cNvSpPr>
            <a:spLocks noGrp="1"/>
          </p:cNvSpPr>
          <p:nvPr>
            <p:ph type="ctrTitle"/>
          </p:nvPr>
        </p:nvSpPr>
        <p:spPr>
          <a:xfrm>
            <a:off x="1524000" y="619568"/>
            <a:ext cx="9144000" cy="2387600"/>
          </a:xfrm>
        </p:spPr>
        <p:txBody>
          <a:bodyPr/>
          <a:lstStyle/>
          <a:p>
            <a:r>
              <a:rPr kumimoji="1" lang="ja-JP" altLang="en-US" dirty="0">
                <a:latin typeface="BIZ UDPゴシック" panose="020B0400000000000000" pitchFamily="50" charset="-128"/>
                <a:ea typeface="BIZ UDPゴシック" panose="020B0400000000000000" pitchFamily="50" charset="-128"/>
              </a:rPr>
              <a:t>講　評</a:t>
            </a:r>
          </a:p>
        </p:txBody>
      </p:sp>
      <p:sp>
        <p:nvSpPr>
          <p:cNvPr id="3" name="字幕 2">
            <a:extLst>
              <a:ext uri="{FF2B5EF4-FFF2-40B4-BE49-F238E27FC236}">
                <a16:creationId xmlns:a16="http://schemas.microsoft.com/office/drawing/2014/main" id="{FAA7A808-31E7-BE8E-3C61-399F97745219}"/>
              </a:ext>
            </a:extLst>
          </p:cNvPr>
          <p:cNvSpPr>
            <a:spLocks noGrp="1"/>
          </p:cNvSpPr>
          <p:nvPr>
            <p:ph type="subTitle" idx="1"/>
          </p:nvPr>
        </p:nvSpPr>
        <p:spPr>
          <a:xfrm>
            <a:off x="1524000" y="5316278"/>
            <a:ext cx="9144000" cy="1222633"/>
          </a:xfrm>
        </p:spPr>
        <p:txBody>
          <a:bodyPr/>
          <a:lstStyle/>
          <a:p>
            <a:r>
              <a:rPr lang="zh-TW" altLang="en-US" sz="2400" b="1" dirty="0">
                <a:latin typeface="BIZ UDPゴシック" panose="020B0400000000000000" pitchFamily="50" charset="-128"/>
                <a:ea typeface="BIZ UDPゴシック" panose="020B0400000000000000" pitchFamily="50" charset="-128"/>
              </a:rPr>
              <a:t>社会福祉法人</a:t>
            </a:r>
            <a:r>
              <a:rPr lang="ja-JP" altLang="en-US" sz="2400" b="1" dirty="0">
                <a:latin typeface="BIZ UDPゴシック" panose="020B0400000000000000" pitchFamily="50" charset="-128"/>
                <a:ea typeface="BIZ UDPゴシック" panose="020B0400000000000000" pitchFamily="50" charset="-128"/>
              </a:rPr>
              <a:t>　</a:t>
            </a:r>
            <a:r>
              <a:rPr lang="zh-TW" altLang="en-US" sz="2400" b="1" dirty="0">
                <a:latin typeface="BIZ UDPゴシック" panose="020B0400000000000000" pitchFamily="50" charset="-128"/>
                <a:ea typeface="BIZ UDPゴシック" panose="020B0400000000000000" pitchFamily="50" charset="-128"/>
              </a:rPr>
              <a:t>唐池学園貴志園</a:t>
            </a:r>
            <a:r>
              <a:rPr lang="ja-JP" altLang="en-US" b="1" dirty="0">
                <a:latin typeface="BIZ UDPゴシック" panose="020B0400000000000000" pitchFamily="50" charset="-128"/>
                <a:ea typeface="BIZ UDPゴシック" panose="020B0400000000000000" pitchFamily="50" charset="-128"/>
              </a:rPr>
              <a:t>　　</a:t>
            </a:r>
            <a:r>
              <a:rPr lang="zh-TW" altLang="en-US" sz="2400" b="1" dirty="0">
                <a:latin typeface="BIZ UDPゴシック" panose="020B0400000000000000" pitchFamily="50" charset="-128"/>
                <a:ea typeface="BIZ UDPゴシック" panose="020B0400000000000000" pitchFamily="50" charset="-128"/>
              </a:rPr>
              <a:t>冨岡貴生 </a:t>
            </a:r>
            <a:r>
              <a:rPr lang="ja-JP" altLang="en-US" sz="2400" b="1" dirty="0">
                <a:latin typeface="BIZ UDPゴシック" panose="020B0400000000000000" pitchFamily="50" charset="-128"/>
                <a:ea typeface="BIZ UDPゴシック" panose="020B0400000000000000" pitchFamily="50" charset="-128"/>
              </a:rPr>
              <a:t>　</a:t>
            </a:r>
            <a:endParaRPr lang="en-US" altLang="ja-JP" sz="2400" b="1" dirty="0">
              <a:latin typeface="BIZ UDPゴシック" panose="020B0400000000000000" pitchFamily="50" charset="-128"/>
              <a:ea typeface="BIZ UDPゴシック" panose="020B0400000000000000" pitchFamily="50" charset="-128"/>
            </a:endParaRPr>
          </a:p>
          <a:p>
            <a:endParaRPr kumimoji="1" lang="ja-JP" altLang="en-US" dirty="0"/>
          </a:p>
        </p:txBody>
      </p:sp>
    </p:spTree>
    <p:extLst>
      <p:ext uri="{BB962C8B-B14F-4D97-AF65-F5344CB8AC3E}">
        <p14:creationId xmlns:p14="http://schemas.microsoft.com/office/powerpoint/2010/main" val="324122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A394155F-50B3-6357-534E-C71C9C979D27}"/>
              </a:ext>
            </a:extLst>
          </p:cNvPr>
          <p:cNvSpPr/>
          <p:nvPr/>
        </p:nvSpPr>
        <p:spPr>
          <a:xfrm>
            <a:off x="5306122" y="3320076"/>
            <a:ext cx="1261567" cy="1348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福祉コミュニティ</a:t>
            </a:r>
            <a:r>
              <a:rPr kumimoji="1" lang="ja-JP" altLang="en-US" sz="1400" dirty="0">
                <a:solidFill>
                  <a:schemeClr val="tx1"/>
                </a:solidFill>
                <a:latin typeface="BIZ UDPゴシック" panose="020B0400000000000000" pitchFamily="50" charset="-128"/>
                <a:ea typeface="BIZ UDPゴシック" panose="020B0400000000000000" pitchFamily="50" charset="-128"/>
              </a:rPr>
              <a:t>としての地域づくりの視点</a:t>
            </a:r>
          </a:p>
        </p:txBody>
      </p:sp>
      <p:sp>
        <p:nvSpPr>
          <p:cNvPr id="2" name="タイトル 1">
            <a:extLst>
              <a:ext uri="{FF2B5EF4-FFF2-40B4-BE49-F238E27FC236}">
                <a16:creationId xmlns:a16="http://schemas.microsoft.com/office/drawing/2014/main" id="{7D2464B6-978A-070B-E85A-3C1412FEF751}"/>
              </a:ext>
            </a:extLst>
          </p:cNvPr>
          <p:cNvSpPr>
            <a:spLocks noGrp="1"/>
          </p:cNvSpPr>
          <p:nvPr>
            <p:ph type="title" idx="4294967295"/>
          </p:nvPr>
        </p:nvSpPr>
        <p:spPr>
          <a:xfrm>
            <a:off x="1524000" y="38101"/>
            <a:ext cx="9144000" cy="587766"/>
          </a:xfrm>
        </p:spPr>
        <p:txBody>
          <a:bodyPr>
            <a:normAutofit/>
          </a:bodyPr>
          <a:lstStyle/>
          <a:p>
            <a:pPr algn="ctr"/>
            <a:r>
              <a:rPr lang="ja-JP" altLang="en-US" sz="3200" b="1" dirty="0">
                <a:latin typeface="BIZ UDPゴシック" panose="020B0400000000000000" pitchFamily="50" charset="-128"/>
                <a:ea typeface="BIZ UDPゴシック" panose="020B0400000000000000" pitchFamily="50" charset="-128"/>
              </a:rPr>
              <a:t>初任者・現任・主任研修のつながり</a:t>
            </a:r>
          </a:p>
        </p:txBody>
      </p:sp>
      <p:sp>
        <p:nvSpPr>
          <p:cNvPr id="3" name="正方形/長方形 2">
            <a:extLst>
              <a:ext uri="{FF2B5EF4-FFF2-40B4-BE49-F238E27FC236}">
                <a16:creationId xmlns:a16="http://schemas.microsoft.com/office/drawing/2014/main" id="{4AEFE14A-8C4D-44A9-DCA4-B7C7921A7B67}"/>
              </a:ext>
            </a:extLst>
          </p:cNvPr>
          <p:cNvSpPr/>
          <p:nvPr/>
        </p:nvSpPr>
        <p:spPr>
          <a:xfrm>
            <a:off x="1917568" y="681669"/>
            <a:ext cx="318052" cy="20839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初任</a:t>
            </a: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者研修</a:t>
            </a:r>
          </a:p>
        </p:txBody>
      </p:sp>
      <p:sp>
        <p:nvSpPr>
          <p:cNvPr id="4" name="正方形/長方形 3">
            <a:extLst>
              <a:ext uri="{FF2B5EF4-FFF2-40B4-BE49-F238E27FC236}">
                <a16:creationId xmlns:a16="http://schemas.microsoft.com/office/drawing/2014/main" id="{C5CF1C93-BEFD-0789-CFDD-98E546A6DCD3}"/>
              </a:ext>
            </a:extLst>
          </p:cNvPr>
          <p:cNvSpPr/>
          <p:nvPr/>
        </p:nvSpPr>
        <p:spPr>
          <a:xfrm>
            <a:off x="1905229" y="2990204"/>
            <a:ext cx="318052" cy="21875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現任研修</a:t>
            </a:r>
          </a:p>
        </p:txBody>
      </p:sp>
      <p:sp>
        <p:nvSpPr>
          <p:cNvPr id="5" name="正方形/長方形 4">
            <a:extLst>
              <a:ext uri="{FF2B5EF4-FFF2-40B4-BE49-F238E27FC236}">
                <a16:creationId xmlns:a16="http://schemas.microsoft.com/office/drawing/2014/main" id="{AD49E918-8215-F4CF-BB68-E89A80374A2E}"/>
              </a:ext>
            </a:extLst>
          </p:cNvPr>
          <p:cNvSpPr/>
          <p:nvPr/>
        </p:nvSpPr>
        <p:spPr>
          <a:xfrm>
            <a:off x="1917568" y="5513114"/>
            <a:ext cx="318052" cy="116296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主任</a:t>
            </a:r>
          </a:p>
        </p:txBody>
      </p:sp>
      <p:cxnSp>
        <p:nvCxnSpPr>
          <p:cNvPr id="7" name="直線コネクタ 6">
            <a:extLst>
              <a:ext uri="{FF2B5EF4-FFF2-40B4-BE49-F238E27FC236}">
                <a16:creationId xmlns:a16="http://schemas.microsoft.com/office/drawing/2014/main" id="{3ADB7FA1-7CCC-0AA2-7F18-45D31630A9E1}"/>
              </a:ext>
            </a:extLst>
          </p:cNvPr>
          <p:cNvCxnSpPr>
            <a:cxnSpLocks/>
          </p:cNvCxnSpPr>
          <p:nvPr/>
        </p:nvCxnSpPr>
        <p:spPr>
          <a:xfrm>
            <a:off x="1672287" y="2901793"/>
            <a:ext cx="8734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4BC6763B-67DE-5B01-9BEE-C8FA025103DA}"/>
              </a:ext>
            </a:extLst>
          </p:cNvPr>
          <p:cNvCxnSpPr>
            <a:cxnSpLocks/>
          </p:cNvCxnSpPr>
          <p:nvPr/>
        </p:nvCxnSpPr>
        <p:spPr>
          <a:xfrm>
            <a:off x="1672287" y="5344341"/>
            <a:ext cx="8734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DD2900A2-0A35-D019-B05B-1468BCB8E553}"/>
              </a:ext>
            </a:extLst>
          </p:cNvPr>
          <p:cNvSpPr/>
          <p:nvPr/>
        </p:nvSpPr>
        <p:spPr>
          <a:xfrm>
            <a:off x="3135417" y="981166"/>
            <a:ext cx="6997147" cy="11749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ケアマネジメントプロセス（基礎）</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DBA17579-3D1A-F4B5-1228-FD5CDBB10D96}"/>
              </a:ext>
            </a:extLst>
          </p:cNvPr>
          <p:cNvSpPr/>
          <p:nvPr/>
        </p:nvSpPr>
        <p:spPr>
          <a:xfrm>
            <a:off x="3420836" y="1330060"/>
            <a:ext cx="1505773" cy="73770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本人像の把握・ニーズ整理・支援・計画作成</a:t>
            </a:r>
          </a:p>
        </p:txBody>
      </p:sp>
      <p:sp>
        <p:nvSpPr>
          <p:cNvPr id="11" name="正方形/長方形 10">
            <a:extLst>
              <a:ext uri="{FF2B5EF4-FFF2-40B4-BE49-F238E27FC236}">
                <a16:creationId xmlns:a16="http://schemas.microsoft.com/office/drawing/2014/main" id="{CEA5A30B-728F-E285-BF3D-A90ADB940ABF}"/>
              </a:ext>
            </a:extLst>
          </p:cNvPr>
          <p:cNvSpPr/>
          <p:nvPr/>
        </p:nvSpPr>
        <p:spPr>
          <a:xfrm>
            <a:off x="5212028" y="1343863"/>
            <a:ext cx="1975815" cy="7377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ストレングスの視点とインフォーマルの活用</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28C62997-D2BA-072B-C948-7CA24BF21FDA}"/>
              </a:ext>
            </a:extLst>
          </p:cNvPr>
          <p:cNvSpPr/>
          <p:nvPr/>
        </p:nvSpPr>
        <p:spPr>
          <a:xfrm>
            <a:off x="7456372" y="1336433"/>
            <a:ext cx="922786" cy="737707"/>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支援に関する協議の体験</a:t>
            </a:r>
          </a:p>
        </p:txBody>
      </p:sp>
      <p:sp>
        <p:nvSpPr>
          <p:cNvPr id="15" name="正方形/長方形 14">
            <a:extLst>
              <a:ext uri="{FF2B5EF4-FFF2-40B4-BE49-F238E27FC236}">
                <a16:creationId xmlns:a16="http://schemas.microsoft.com/office/drawing/2014/main" id="{314CF6FE-801B-9DF6-405D-0865F0CA3A71}"/>
              </a:ext>
            </a:extLst>
          </p:cNvPr>
          <p:cNvSpPr/>
          <p:nvPr/>
        </p:nvSpPr>
        <p:spPr>
          <a:xfrm>
            <a:off x="8600200" y="1336434"/>
            <a:ext cx="1260684" cy="73770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協議会を知る</a:t>
            </a:r>
          </a:p>
        </p:txBody>
      </p:sp>
      <p:sp>
        <p:nvSpPr>
          <p:cNvPr id="16" name="正方形/長方形 15">
            <a:extLst>
              <a:ext uri="{FF2B5EF4-FFF2-40B4-BE49-F238E27FC236}">
                <a16:creationId xmlns:a16="http://schemas.microsoft.com/office/drawing/2014/main" id="{9F2FFBBB-3DD6-208C-9FA6-AA066ACBA805}"/>
              </a:ext>
            </a:extLst>
          </p:cNvPr>
          <p:cNvSpPr/>
          <p:nvPr/>
        </p:nvSpPr>
        <p:spPr>
          <a:xfrm>
            <a:off x="3135416" y="3457612"/>
            <a:ext cx="445272" cy="107048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個別支援</a:t>
            </a:r>
          </a:p>
        </p:txBody>
      </p:sp>
      <p:sp>
        <p:nvSpPr>
          <p:cNvPr id="17" name="正方形/長方形 16">
            <a:extLst>
              <a:ext uri="{FF2B5EF4-FFF2-40B4-BE49-F238E27FC236}">
                <a16:creationId xmlns:a16="http://schemas.microsoft.com/office/drawing/2014/main" id="{59668E78-B113-29B4-8C68-B687BC0C5F77}"/>
              </a:ext>
            </a:extLst>
          </p:cNvPr>
          <p:cNvSpPr/>
          <p:nvPr/>
        </p:nvSpPr>
        <p:spPr>
          <a:xfrm>
            <a:off x="4866150" y="3457612"/>
            <a:ext cx="445272" cy="1070484"/>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多職種連携</a:t>
            </a:r>
          </a:p>
        </p:txBody>
      </p:sp>
      <p:sp>
        <p:nvSpPr>
          <p:cNvPr id="20" name="正方形/長方形 19">
            <a:extLst>
              <a:ext uri="{FF2B5EF4-FFF2-40B4-BE49-F238E27FC236}">
                <a16:creationId xmlns:a16="http://schemas.microsoft.com/office/drawing/2014/main" id="{84DDFFA0-0B6F-AA3F-1CBA-4DCCE133FC6F}"/>
              </a:ext>
            </a:extLst>
          </p:cNvPr>
          <p:cNvSpPr/>
          <p:nvPr/>
        </p:nvSpPr>
        <p:spPr>
          <a:xfrm>
            <a:off x="4880645" y="5516358"/>
            <a:ext cx="445272" cy="1070484"/>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多職種協働</a:t>
            </a:r>
          </a:p>
        </p:txBody>
      </p:sp>
      <p:sp>
        <p:nvSpPr>
          <p:cNvPr id="21" name="正方形/長方形 20">
            <a:extLst>
              <a:ext uri="{FF2B5EF4-FFF2-40B4-BE49-F238E27FC236}">
                <a16:creationId xmlns:a16="http://schemas.microsoft.com/office/drawing/2014/main" id="{1C7B95DC-7744-E480-AA3B-32C45F505515}"/>
              </a:ext>
            </a:extLst>
          </p:cNvPr>
          <p:cNvSpPr/>
          <p:nvPr/>
        </p:nvSpPr>
        <p:spPr>
          <a:xfrm>
            <a:off x="6596884" y="5505279"/>
            <a:ext cx="445272" cy="107048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人材育成</a:t>
            </a:r>
          </a:p>
        </p:txBody>
      </p:sp>
      <p:sp>
        <p:nvSpPr>
          <p:cNvPr id="22" name="正方形/長方形 21">
            <a:extLst>
              <a:ext uri="{FF2B5EF4-FFF2-40B4-BE49-F238E27FC236}">
                <a16:creationId xmlns:a16="http://schemas.microsoft.com/office/drawing/2014/main" id="{13088739-BDEB-9AF9-74D6-B96B42DA3C4B}"/>
              </a:ext>
            </a:extLst>
          </p:cNvPr>
          <p:cNvSpPr/>
          <p:nvPr/>
        </p:nvSpPr>
        <p:spPr>
          <a:xfrm>
            <a:off x="8319133" y="5490530"/>
            <a:ext cx="486648" cy="1150566"/>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地域援助技術</a:t>
            </a:r>
          </a:p>
        </p:txBody>
      </p:sp>
      <p:sp>
        <p:nvSpPr>
          <p:cNvPr id="24" name="四角形: 角を丸くする 23">
            <a:extLst>
              <a:ext uri="{FF2B5EF4-FFF2-40B4-BE49-F238E27FC236}">
                <a16:creationId xmlns:a16="http://schemas.microsoft.com/office/drawing/2014/main" id="{825327CB-D609-21FD-958C-099CAF651101}"/>
              </a:ext>
            </a:extLst>
          </p:cNvPr>
          <p:cNvSpPr/>
          <p:nvPr/>
        </p:nvSpPr>
        <p:spPr>
          <a:xfrm>
            <a:off x="7036856" y="3320075"/>
            <a:ext cx="1282277" cy="1398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GSV</a:t>
            </a:r>
            <a:r>
              <a:rPr kumimoji="1" lang="ja-JP" altLang="en-US" sz="1400" dirty="0">
                <a:solidFill>
                  <a:schemeClr val="tx1"/>
                </a:solidFill>
                <a:latin typeface="BIZ UDPゴシック" panose="020B0400000000000000" pitchFamily="50" charset="-128"/>
                <a:ea typeface="BIZ UDPゴシック" panose="020B0400000000000000" pitchFamily="50" charset="-128"/>
              </a:rPr>
              <a:t>の必要性や</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社会資源の活用</a:t>
            </a:r>
            <a:r>
              <a:rPr kumimoji="1" lang="ja-JP" altLang="en-US" sz="1400" dirty="0">
                <a:solidFill>
                  <a:schemeClr val="tx1"/>
                </a:solidFill>
                <a:latin typeface="BIZ UDPゴシック" panose="020B0400000000000000" pitchFamily="50" charset="-128"/>
                <a:ea typeface="BIZ UDPゴシック" panose="020B0400000000000000" pitchFamily="50" charset="-128"/>
              </a:rPr>
              <a:t>・調整するという視点</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DC4A1027-9A50-79F2-49EA-1206DD13B190}"/>
              </a:ext>
            </a:extLst>
          </p:cNvPr>
          <p:cNvSpPr/>
          <p:nvPr/>
        </p:nvSpPr>
        <p:spPr>
          <a:xfrm>
            <a:off x="8923554" y="3327279"/>
            <a:ext cx="1423283" cy="13311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本人の視点に立った</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地域アセスと地域課題を協議会で検討</a:t>
            </a:r>
            <a:r>
              <a:rPr kumimoji="1" lang="ja-JP" altLang="en-US" sz="1400" dirty="0">
                <a:solidFill>
                  <a:schemeClr val="tx1"/>
                </a:solidFill>
                <a:latin typeface="BIZ UDPゴシック" panose="020B0400000000000000" pitchFamily="50" charset="-128"/>
                <a:ea typeface="BIZ UDPゴシック" panose="020B0400000000000000" pitchFamily="50" charset="-128"/>
              </a:rPr>
              <a:t>するという視点</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B999B1FC-4CEE-0348-B889-CB93FA98CFEE}"/>
              </a:ext>
            </a:extLst>
          </p:cNvPr>
          <p:cNvSpPr/>
          <p:nvPr/>
        </p:nvSpPr>
        <p:spPr>
          <a:xfrm>
            <a:off x="3559978" y="3320075"/>
            <a:ext cx="1282277" cy="1365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個別支援</a:t>
            </a:r>
            <a:r>
              <a:rPr kumimoji="1" lang="ja-JP" altLang="en-US" sz="1400" dirty="0">
                <a:solidFill>
                  <a:schemeClr val="tx1"/>
                </a:solidFill>
                <a:latin typeface="BIZ UDPゴシック" panose="020B0400000000000000" pitchFamily="50" charset="-128"/>
                <a:ea typeface="BIZ UDPゴシック" panose="020B0400000000000000" pitchFamily="50" charset="-128"/>
              </a:rPr>
              <a:t>の確認と意思決定支援という視点</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689CB904-DC05-9F04-2371-D158FED6018C}"/>
              </a:ext>
            </a:extLst>
          </p:cNvPr>
          <p:cNvSpPr/>
          <p:nvPr/>
        </p:nvSpPr>
        <p:spPr>
          <a:xfrm>
            <a:off x="3148295" y="5488118"/>
            <a:ext cx="445272" cy="107048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運営管理</a:t>
            </a:r>
          </a:p>
        </p:txBody>
      </p:sp>
      <p:sp>
        <p:nvSpPr>
          <p:cNvPr id="28" name="四角形: 角を丸くする 27">
            <a:extLst>
              <a:ext uri="{FF2B5EF4-FFF2-40B4-BE49-F238E27FC236}">
                <a16:creationId xmlns:a16="http://schemas.microsoft.com/office/drawing/2014/main" id="{4D40D387-F018-2EEB-9CBF-FF5E4E50ACE2}"/>
              </a:ext>
            </a:extLst>
          </p:cNvPr>
          <p:cNvSpPr/>
          <p:nvPr/>
        </p:nvSpPr>
        <p:spPr>
          <a:xfrm>
            <a:off x="3148296" y="2240422"/>
            <a:ext cx="7051769" cy="507946"/>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　　　　　　　　　　　　　　　実習</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インターバル（義務）</a:t>
            </a:r>
            <a:r>
              <a:rPr kumimoji="1" lang="en-US" altLang="ja-JP" dirty="0">
                <a:solidFill>
                  <a:schemeClr val="tx1"/>
                </a:solidFill>
                <a:latin typeface="BIZ UDPゴシック" panose="020B0400000000000000" pitchFamily="50" charset="-128"/>
                <a:ea typeface="BIZ UDPゴシック" panose="020B0400000000000000" pitchFamily="50" charset="-128"/>
              </a:rPr>
              <a:t>】</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363828B9-8C29-1B6F-C2B1-AF659E57B36E}"/>
              </a:ext>
            </a:extLst>
          </p:cNvPr>
          <p:cNvSpPr/>
          <p:nvPr/>
        </p:nvSpPr>
        <p:spPr>
          <a:xfrm>
            <a:off x="3135417" y="4750277"/>
            <a:ext cx="7051769" cy="427503"/>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インターバル（推奨）</a:t>
            </a:r>
          </a:p>
        </p:txBody>
      </p:sp>
      <p:sp>
        <p:nvSpPr>
          <p:cNvPr id="30" name="四角形: 角を丸くする 29">
            <a:extLst>
              <a:ext uri="{FF2B5EF4-FFF2-40B4-BE49-F238E27FC236}">
                <a16:creationId xmlns:a16="http://schemas.microsoft.com/office/drawing/2014/main" id="{460B1AE9-783B-3D6D-0532-533C25185519}"/>
              </a:ext>
            </a:extLst>
          </p:cNvPr>
          <p:cNvSpPr/>
          <p:nvPr/>
        </p:nvSpPr>
        <p:spPr>
          <a:xfrm>
            <a:off x="3580689" y="5427127"/>
            <a:ext cx="1186069" cy="1248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相談支援事業所の</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運営支援</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52428BDB-9135-F763-8C3F-C5169A0A84BF}"/>
              </a:ext>
            </a:extLst>
          </p:cNvPr>
          <p:cNvSpPr/>
          <p:nvPr/>
        </p:nvSpPr>
        <p:spPr>
          <a:xfrm>
            <a:off x="5320866" y="5427126"/>
            <a:ext cx="1186069" cy="1248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個</a:t>
            </a:r>
            <a:r>
              <a:rPr kumimoji="1" lang="ja-JP" altLang="en-US" sz="1400" dirty="0">
                <a:solidFill>
                  <a:schemeClr val="tx1"/>
                </a:solidFill>
                <a:latin typeface="BIZ UDPゴシック" panose="020B0400000000000000" pitchFamily="50" charset="-128"/>
                <a:ea typeface="BIZ UDPゴシック" panose="020B0400000000000000" pitchFamily="50" charset="-128"/>
              </a:rPr>
              <a:t>を支えることができる地域つくり</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6F851F34-5708-7AC2-356F-463670F9962B}"/>
              </a:ext>
            </a:extLst>
          </p:cNvPr>
          <p:cNvSpPr/>
          <p:nvPr/>
        </p:nvSpPr>
        <p:spPr>
          <a:xfrm>
            <a:off x="7036856" y="5416047"/>
            <a:ext cx="1186069" cy="1248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相談支援の質の向上と</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相談支援体制</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1A5B7944-6318-3BEF-ED72-2F7BAB27E47A}"/>
              </a:ext>
            </a:extLst>
          </p:cNvPr>
          <p:cNvSpPr/>
          <p:nvPr/>
        </p:nvSpPr>
        <p:spPr>
          <a:xfrm>
            <a:off x="8780672" y="5427126"/>
            <a:ext cx="1566164" cy="1248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地域課題の解決</a:t>
            </a:r>
            <a:r>
              <a:rPr kumimoji="1" lang="ja-JP" altLang="en-US" sz="1400" dirty="0">
                <a:solidFill>
                  <a:schemeClr val="tx1"/>
                </a:solidFill>
                <a:latin typeface="BIZ UDPゴシック" panose="020B0400000000000000" pitchFamily="50" charset="-128"/>
                <a:ea typeface="BIZ UDPゴシック" panose="020B0400000000000000" pitchFamily="50" charset="-128"/>
              </a:rPr>
              <a:t>に向けた様々な取り組み</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E45680C1-EACC-0B96-73BF-49F1D453E2EB}"/>
              </a:ext>
            </a:extLst>
          </p:cNvPr>
          <p:cNvSpPr txBox="1"/>
          <p:nvPr/>
        </p:nvSpPr>
        <p:spPr>
          <a:xfrm>
            <a:off x="8103690" y="3432669"/>
            <a:ext cx="830997" cy="116736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vert="eaVert" wrap="squar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地域を作る相談支援</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(CSW)</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7B8BCBD4-CFDE-6585-B995-F184ACDEA9A9}"/>
              </a:ext>
            </a:extLst>
          </p:cNvPr>
          <p:cNvSpPr/>
          <p:nvPr/>
        </p:nvSpPr>
        <p:spPr>
          <a:xfrm>
            <a:off x="6596884" y="3319973"/>
            <a:ext cx="445272" cy="137717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人材育成</a:t>
            </a:r>
            <a:r>
              <a:rPr kumimoji="1" lang="en-US" altLang="ja-JP" sz="1200" b="1" dirty="0">
                <a:latin typeface="BIZ UDPゴシック" panose="020B0400000000000000" pitchFamily="50" charset="-128"/>
                <a:ea typeface="BIZ UDPゴシック" panose="020B0400000000000000" pitchFamily="50" charset="-128"/>
              </a:rPr>
              <a:t>G</a:t>
            </a:r>
          </a:p>
          <a:p>
            <a:pPr algn="ctr"/>
            <a:r>
              <a:rPr kumimoji="1" lang="en-US" altLang="ja-JP" sz="1200" b="1" dirty="0">
                <a:latin typeface="BIZ UDPゴシック" panose="020B0400000000000000" pitchFamily="50" charset="-128"/>
                <a:ea typeface="BIZ UDPゴシック" panose="020B0400000000000000" pitchFamily="50" charset="-128"/>
              </a:rPr>
              <a:t>S</a:t>
            </a:r>
          </a:p>
          <a:p>
            <a:pPr algn="ctr"/>
            <a:r>
              <a:rPr kumimoji="1" lang="en-US" altLang="ja-JP" sz="1200" b="1" dirty="0">
                <a:latin typeface="BIZ UDPゴシック" panose="020B0400000000000000" pitchFamily="50" charset="-128"/>
                <a:ea typeface="BIZ UDPゴシック" panose="020B0400000000000000" pitchFamily="50" charset="-128"/>
              </a:rPr>
              <a:t>V</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B85187CD-51BF-0B1D-02BE-5F2CC5DA941F}"/>
              </a:ext>
            </a:extLst>
          </p:cNvPr>
          <p:cNvSpPr/>
          <p:nvPr/>
        </p:nvSpPr>
        <p:spPr>
          <a:xfrm>
            <a:off x="2360023" y="981164"/>
            <a:ext cx="682180" cy="11749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BIZ UDPゴシック" panose="020B0400000000000000" pitchFamily="50" charset="-128"/>
                <a:ea typeface="BIZ UDPゴシック" panose="020B0400000000000000" pitchFamily="50" charset="-128"/>
              </a:rPr>
              <a:t>off-JT</a:t>
            </a:r>
            <a:endParaRPr kumimoji="1" lang="ja-JP" altLang="en-US"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9B6836C3-2CCA-307B-5409-90188BE31E59}"/>
              </a:ext>
            </a:extLst>
          </p:cNvPr>
          <p:cNvSpPr/>
          <p:nvPr/>
        </p:nvSpPr>
        <p:spPr>
          <a:xfrm>
            <a:off x="2360024" y="2233738"/>
            <a:ext cx="677751" cy="5146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BIZ UDPゴシック" panose="020B0400000000000000" pitchFamily="50" charset="-128"/>
                <a:ea typeface="BIZ UDPゴシック" panose="020B0400000000000000" pitchFamily="50" charset="-128"/>
              </a:rPr>
              <a:t>OJT</a:t>
            </a:r>
          </a:p>
          <a:p>
            <a:pPr algn="ct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体験</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221F7D24-63D5-6F22-0C9D-333EE44EAA5C}"/>
              </a:ext>
            </a:extLst>
          </p:cNvPr>
          <p:cNvSpPr/>
          <p:nvPr/>
        </p:nvSpPr>
        <p:spPr>
          <a:xfrm>
            <a:off x="2360023" y="3327279"/>
            <a:ext cx="682180" cy="13584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BIZ UDPゴシック" panose="020B0400000000000000" pitchFamily="50" charset="-128"/>
                <a:ea typeface="BIZ UDPゴシック" panose="020B0400000000000000" pitchFamily="50" charset="-128"/>
              </a:rPr>
              <a:t>off-JT</a:t>
            </a:r>
            <a:endParaRPr kumimoji="1" lang="ja-JP" altLang="en-US"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1D8C7B7-C616-BFA1-058D-992CD40C6F24}"/>
              </a:ext>
            </a:extLst>
          </p:cNvPr>
          <p:cNvSpPr/>
          <p:nvPr/>
        </p:nvSpPr>
        <p:spPr>
          <a:xfrm>
            <a:off x="2360024" y="4750276"/>
            <a:ext cx="677751" cy="4480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BIZ UDPゴシック" panose="020B0400000000000000" pitchFamily="50" charset="-128"/>
                <a:ea typeface="BIZ UDPゴシック" panose="020B0400000000000000" pitchFamily="50" charset="-128"/>
              </a:rPr>
              <a:t>OJT</a:t>
            </a:r>
          </a:p>
          <a:p>
            <a:pPr algn="ct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体験</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cxnSp>
        <p:nvCxnSpPr>
          <p:cNvPr id="36" name="直線矢印コネクタ 35">
            <a:extLst>
              <a:ext uri="{FF2B5EF4-FFF2-40B4-BE49-F238E27FC236}">
                <a16:creationId xmlns:a16="http://schemas.microsoft.com/office/drawing/2014/main" id="{2BCBB9F0-8A6D-57B6-B6CB-4D878A358F7B}"/>
              </a:ext>
            </a:extLst>
          </p:cNvPr>
          <p:cNvCxnSpPr>
            <a:cxnSpLocks/>
            <a:stCxn id="40" idx="3"/>
            <a:endCxn id="38" idx="1"/>
          </p:cNvCxnSpPr>
          <p:nvPr/>
        </p:nvCxnSpPr>
        <p:spPr>
          <a:xfrm flipV="1">
            <a:off x="7934748" y="792105"/>
            <a:ext cx="434189" cy="465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四角形: 角を丸くする 37">
            <a:extLst>
              <a:ext uri="{FF2B5EF4-FFF2-40B4-BE49-F238E27FC236}">
                <a16:creationId xmlns:a16="http://schemas.microsoft.com/office/drawing/2014/main" id="{B862578D-4388-5861-3C85-7B3E4E1F112F}"/>
              </a:ext>
            </a:extLst>
          </p:cNvPr>
          <p:cNvSpPr/>
          <p:nvPr/>
        </p:nvSpPr>
        <p:spPr>
          <a:xfrm>
            <a:off x="8368936" y="672351"/>
            <a:ext cx="1765814" cy="23950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研修終了後の実践につなげる</a:t>
            </a:r>
          </a:p>
        </p:txBody>
      </p:sp>
      <p:sp>
        <p:nvSpPr>
          <p:cNvPr id="40" name="四角形: 角を丸くする 39">
            <a:extLst>
              <a:ext uri="{FF2B5EF4-FFF2-40B4-BE49-F238E27FC236}">
                <a16:creationId xmlns:a16="http://schemas.microsoft.com/office/drawing/2014/main" id="{5361732B-3C3A-3CB6-3CD8-11F1369FC3EE}"/>
              </a:ext>
            </a:extLst>
          </p:cNvPr>
          <p:cNvSpPr/>
          <p:nvPr/>
        </p:nvSpPr>
        <p:spPr>
          <a:xfrm>
            <a:off x="5001891" y="681669"/>
            <a:ext cx="2932856" cy="23018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相談支援の基礎</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知る・体験する</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イメージ形成</a:t>
            </a:r>
          </a:p>
        </p:txBody>
      </p:sp>
      <p:cxnSp>
        <p:nvCxnSpPr>
          <p:cNvPr id="47" name="直線矢印コネクタ 46">
            <a:extLst>
              <a:ext uri="{FF2B5EF4-FFF2-40B4-BE49-F238E27FC236}">
                <a16:creationId xmlns:a16="http://schemas.microsoft.com/office/drawing/2014/main" id="{C40D4358-4E27-72CC-1265-174CE56082BD}"/>
              </a:ext>
            </a:extLst>
          </p:cNvPr>
          <p:cNvCxnSpPr>
            <a:cxnSpLocks/>
            <a:stCxn id="49" idx="3"/>
            <a:endCxn id="48" idx="1"/>
          </p:cNvCxnSpPr>
          <p:nvPr/>
        </p:nvCxnSpPr>
        <p:spPr>
          <a:xfrm flipV="1">
            <a:off x="7948923" y="3079435"/>
            <a:ext cx="434188" cy="315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四角形: 角を丸くする 47">
            <a:extLst>
              <a:ext uri="{FF2B5EF4-FFF2-40B4-BE49-F238E27FC236}">
                <a16:creationId xmlns:a16="http://schemas.microsoft.com/office/drawing/2014/main" id="{8B0D1C18-C794-02E7-C66B-622CE1615CD7}"/>
              </a:ext>
            </a:extLst>
          </p:cNvPr>
          <p:cNvSpPr/>
          <p:nvPr/>
        </p:nvSpPr>
        <p:spPr>
          <a:xfrm>
            <a:off x="8383111" y="2914930"/>
            <a:ext cx="1903660" cy="32901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研修終了後の実践につなげる</a:t>
            </a:r>
          </a:p>
        </p:txBody>
      </p:sp>
      <p:sp>
        <p:nvSpPr>
          <p:cNvPr id="49" name="四角形: 角を丸くする 48">
            <a:extLst>
              <a:ext uri="{FF2B5EF4-FFF2-40B4-BE49-F238E27FC236}">
                <a16:creationId xmlns:a16="http://schemas.microsoft.com/office/drawing/2014/main" id="{E5F1F97E-5C95-3176-6B54-EF05D6258598}"/>
              </a:ext>
            </a:extLst>
          </p:cNvPr>
          <p:cNvSpPr/>
          <p:nvPr/>
        </p:nvSpPr>
        <p:spPr>
          <a:xfrm>
            <a:off x="4412512" y="2977930"/>
            <a:ext cx="3536411" cy="26600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自らの実践を振り返るとともに更なる実践力の向上を図る</a:t>
            </a:r>
          </a:p>
        </p:txBody>
      </p:sp>
      <p:sp>
        <p:nvSpPr>
          <p:cNvPr id="19" name="吹き出し: 折線 18">
            <a:extLst>
              <a:ext uri="{FF2B5EF4-FFF2-40B4-BE49-F238E27FC236}">
                <a16:creationId xmlns:a16="http://schemas.microsoft.com/office/drawing/2014/main" id="{B8B4357D-A577-FEE4-5DE0-A47BB86B5C17}"/>
              </a:ext>
            </a:extLst>
          </p:cNvPr>
          <p:cNvSpPr/>
          <p:nvPr/>
        </p:nvSpPr>
        <p:spPr>
          <a:xfrm>
            <a:off x="3647978" y="1954432"/>
            <a:ext cx="2948906" cy="871225"/>
          </a:xfrm>
          <a:prstGeom prst="borderCallout2">
            <a:avLst>
              <a:gd name="adj1" fmla="val 17530"/>
              <a:gd name="adj2" fmla="val 4255"/>
              <a:gd name="adj3" fmla="val 18750"/>
              <a:gd name="adj4" fmla="val -16667"/>
              <a:gd name="adj5" fmla="val 78114"/>
              <a:gd name="adj6" fmla="val -10224"/>
            </a:avLst>
          </a:prstGeom>
          <a:solidFill>
            <a:srgbClr val="FFFF00"/>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基幹・主任とつながる</a:t>
            </a: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（研修後も継続的に連携）</a:t>
            </a:r>
          </a:p>
        </p:txBody>
      </p:sp>
      <p:sp>
        <p:nvSpPr>
          <p:cNvPr id="37" name="吹き出し: 折線 36">
            <a:extLst>
              <a:ext uri="{FF2B5EF4-FFF2-40B4-BE49-F238E27FC236}">
                <a16:creationId xmlns:a16="http://schemas.microsoft.com/office/drawing/2014/main" id="{865293E7-401E-5275-7D44-DE422AFD7CEC}"/>
              </a:ext>
            </a:extLst>
          </p:cNvPr>
          <p:cNvSpPr/>
          <p:nvPr/>
        </p:nvSpPr>
        <p:spPr>
          <a:xfrm>
            <a:off x="3642195" y="4451747"/>
            <a:ext cx="2954690" cy="643902"/>
          </a:xfrm>
          <a:prstGeom prst="borderCallout2">
            <a:avLst>
              <a:gd name="adj1" fmla="val 28658"/>
              <a:gd name="adj2" fmla="val 4622"/>
              <a:gd name="adj3" fmla="val 18750"/>
              <a:gd name="adj4" fmla="val -16667"/>
              <a:gd name="adj5" fmla="val 97157"/>
              <a:gd name="adj6" fmla="val -7803"/>
            </a:avLst>
          </a:prstGeom>
          <a:solidFill>
            <a:srgbClr val="FFFF00"/>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初任研修以降基幹（主任）とつながっていると想定</a:t>
            </a:r>
          </a:p>
        </p:txBody>
      </p:sp>
    </p:spTree>
    <p:extLst>
      <p:ext uri="{BB962C8B-B14F-4D97-AF65-F5344CB8AC3E}">
        <p14:creationId xmlns:p14="http://schemas.microsoft.com/office/powerpoint/2010/main" val="423208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43312B-4C49-F55B-EEB0-DA96E22AFB60}"/>
              </a:ext>
            </a:extLst>
          </p:cNvPr>
          <p:cNvSpPr>
            <a:spLocks noGrp="1"/>
          </p:cNvSpPr>
          <p:nvPr>
            <p:ph type="title"/>
          </p:nvPr>
        </p:nvSpPr>
        <p:spPr/>
        <p:txBody>
          <a:bodyPr>
            <a:normAutofit/>
          </a:bodyPr>
          <a:lstStyle/>
          <a:p>
            <a:r>
              <a:rPr lang="ja-JP" altLang="en-US" sz="4000" b="1" dirty="0">
                <a:latin typeface="BIZ UDPゴシック" panose="020B0400000000000000" pitchFamily="50" charset="-128"/>
                <a:ea typeface="BIZ UDPゴシック" panose="020B0400000000000000" pitchFamily="50" charset="-128"/>
              </a:rPr>
              <a:t>法定研修と実習（インターバル）の連関</a:t>
            </a:r>
          </a:p>
        </p:txBody>
      </p:sp>
      <p:sp>
        <p:nvSpPr>
          <p:cNvPr id="3" name="コンテンツ プレースホルダー 2">
            <a:extLst>
              <a:ext uri="{FF2B5EF4-FFF2-40B4-BE49-F238E27FC236}">
                <a16:creationId xmlns:a16="http://schemas.microsoft.com/office/drawing/2014/main" id="{CBCE53AA-9310-2865-843F-A19B424B770E}"/>
              </a:ext>
            </a:extLst>
          </p:cNvPr>
          <p:cNvSpPr>
            <a:spLocks noGrp="1"/>
          </p:cNvSpPr>
          <p:nvPr>
            <p:ph idx="1"/>
          </p:nvPr>
        </p:nvSpPr>
        <p:spPr/>
        <p:txBody>
          <a:bodyPr>
            <a:normAutofit/>
          </a:bodyPr>
          <a:lstStyle/>
          <a:p>
            <a:r>
              <a:rPr kumimoji="1" lang="ja-JP" altLang="en-US" dirty="0">
                <a:latin typeface="BIZ UDPゴシック" panose="020B0400000000000000" pitchFamily="50" charset="-128"/>
                <a:ea typeface="BIZ UDPゴシック" panose="020B0400000000000000" pitchFamily="50" charset="-128"/>
              </a:rPr>
              <a:t>相談支援専門員における研修は、初任者研修、現任研修、主任研修の３つが法定研修として用意されて</a:t>
            </a:r>
            <a:r>
              <a:rPr lang="ja-JP" altLang="en-US" dirty="0">
                <a:latin typeface="BIZ UDPゴシック" panose="020B0400000000000000" pitchFamily="50" charset="-128"/>
                <a:ea typeface="BIZ UDPゴシック" panose="020B0400000000000000" pitchFamily="50" charset="-128"/>
              </a:rPr>
              <a:t>ます</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また、初任者・現任研修の合間に基幹相談支援センター等での助言等を受けることが義務（推奨）となっており、研修の構造は、講義・演習・実習がセットとなって成り立っています。</a:t>
            </a:r>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都道府県・委託（指定）事業者・研修統括者は、実習の目的・意義を理解した上で、研修を行うだけではなく、実習が行える環境も整えることが必要となります（受講生に任せるということのないようにしてください）</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8603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9A3301F-19D8-E185-D3D9-232E1CE0DB66}"/>
              </a:ext>
            </a:extLst>
          </p:cNvPr>
          <p:cNvSpPr txBox="1">
            <a:spLocks/>
          </p:cNvSpPr>
          <p:nvPr/>
        </p:nvSpPr>
        <p:spPr>
          <a:xfrm>
            <a:off x="519894" y="136525"/>
            <a:ext cx="11152211" cy="3258207"/>
          </a:xfrm>
          <a:prstGeom prst="rect">
            <a:avLst/>
          </a:prstGeom>
        </p:spPr>
        <p:txBody>
          <a:bodyPr vert="horz" lIns="112542" tIns="56271" rIns="112542" bIns="56271"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b="1" dirty="0">
                <a:solidFill>
                  <a:schemeClr val="bg2">
                    <a:lumMod val="25000"/>
                  </a:schemeClr>
                </a:solidFill>
                <a:latin typeface="BIZ UDPゴシック" panose="020B0400000000000000" pitchFamily="50" charset="-128"/>
                <a:ea typeface="BIZ UDPゴシック" panose="020B0400000000000000" pitchFamily="50" charset="-128"/>
              </a:rPr>
              <a:t>ケアマネジメント基礎コース　実践報告　</a:t>
            </a:r>
            <a:r>
              <a:rPr lang="en-US" altLang="ja-JP" sz="4400" b="1" dirty="0">
                <a:solidFill>
                  <a:schemeClr val="bg2">
                    <a:lumMod val="25000"/>
                  </a:schemeClr>
                </a:solidFill>
                <a:latin typeface="BIZ UDPゴシック" panose="020B0400000000000000" pitchFamily="50" charset="-128"/>
                <a:ea typeface="BIZ UDPゴシック" panose="020B0400000000000000" pitchFamily="50" charset="-128"/>
              </a:rPr>
              <a:t>Ⅰ</a:t>
            </a:r>
            <a:endParaRPr lang="ja-JP" altLang="en-US" sz="4400" b="1" dirty="0">
              <a:solidFill>
                <a:schemeClr val="bg2">
                  <a:lumMod val="25000"/>
                </a:schemeClr>
              </a:solidFill>
              <a:latin typeface="BIZ UDPゴシック" panose="020B0400000000000000" pitchFamily="50" charset="-128"/>
              <a:ea typeface="BIZ UDPゴシック" panose="020B0400000000000000" pitchFamily="50" charset="-128"/>
            </a:endParaRPr>
          </a:p>
          <a:p>
            <a:endPar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endParaRPr>
          </a:p>
          <a:p>
            <a:r>
              <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rPr>
              <a:t>11</a:t>
            </a:r>
            <a:r>
              <a:rPr lang="ja-JP" altLang="en-US" sz="4000" b="1" dirty="0">
                <a:solidFill>
                  <a:schemeClr val="bg2">
                    <a:lumMod val="25000"/>
                  </a:schemeClr>
                </a:solidFill>
                <a:latin typeface="BIZ UDPゴシック" panose="020B0400000000000000" pitchFamily="50" charset="-128"/>
                <a:ea typeface="BIZ UDPゴシック" panose="020B0400000000000000" pitchFamily="50" charset="-128"/>
              </a:rPr>
              <a:t>：</a:t>
            </a:r>
            <a:r>
              <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rPr>
              <a:t>10</a:t>
            </a:r>
            <a:r>
              <a:rPr lang="ja-JP" altLang="en-US" sz="4000" b="1" dirty="0">
                <a:solidFill>
                  <a:schemeClr val="bg2">
                    <a:lumMod val="25000"/>
                  </a:schemeClr>
                </a:solidFill>
                <a:latin typeface="BIZ UDPゴシック" panose="020B0400000000000000" pitchFamily="50" charset="-128"/>
                <a:ea typeface="BIZ UDPゴシック" panose="020B0400000000000000" pitchFamily="50" charset="-128"/>
              </a:rPr>
              <a:t>～</a:t>
            </a:r>
            <a:r>
              <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rPr>
              <a:t>12</a:t>
            </a:r>
            <a:r>
              <a:rPr lang="ja-JP" altLang="en-US" sz="4000" b="1" dirty="0">
                <a:solidFill>
                  <a:schemeClr val="bg2">
                    <a:lumMod val="25000"/>
                  </a:schemeClr>
                </a:solidFill>
                <a:latin typeface="BIZ UDPゴシック" panose="020B0400000000000000" pitchFamily="50" charset="-128"/>
                <a:ea typeface="BIZ UDPゴシック" panose="020B0400000000000000" pitchFamily="50" charset="-128"/>
              </a:rPr>
              <a:t>：</a:t>
            </a:r>
            <a:r>
              <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rPr>
              <a:t>10</a:t>
            </a:r>
          </a:p>
        </p:txBody>
      </p:sp>
      <p:sp>
        <p:nvSpPr>
          <p:cNvPr id="7" name="スライド番号プレースホルダー 6">
            <a:extLst>
              <a:ext uri="{FF2B5EF4-FFF2-40B4-BE49-F238E27FC236}">
                <a16:creationId xmlns:a16="http://schemas.microsoft.com/office/drawing/2014/main" id="{F73EFB87-E72C-FB81-F5C1-6D3A79F6C801}"/>
              </a:ext>
            </a:extLst>
          </p:cNvPr>
          <p:cNvSpPr>
            <a:spLocks noGrp="1"/>
          </p:cNvSpPr>
          <p:nvPr>
            <p:ph type="sldNum" sz="quarter" idx="12"/>
          </p:nvPr>
        </p:nvSpPr>
        <p:spPr/>
        <p:txBody>
          <a:bodyPr/>
          <a:lstStyle/>
          <a:p>
            <a:fld id="{37E5972D-A0AF-46CE-8DED-30C059512C1A}"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7481AFD4-F03D-0A4F-C09B-6C1AEE63DFAB}"/>
              </a:ext>
            </a:extLst>
          </p:cNvPr>
          <p:cNvSpPr txBox="1"/>
          <p:nvPr/>
        </p:nvSpPr>
        <p:spPr>
          <a:xfrm>
            <a:off x="3048886" y="4690875"/>
            <a:ext cx="8623219" cy="369332"/>
          </a:xfrm>
          <a:prstGeom prst="rect">
            <a:avLst/>
          </a:prstGeom>
          <a:noFill/>
        </p:spPr>
        <p:txBody>
          <a:bodyPr wrap="square">
            <a:spAutoFit/>
          </a:bodyPr>
          <a:lstStyle/>
          <a:p>
            <a:pPr marL="0" indent="0">
              <a:buFont typeface="Arial" panose="020B0604020202020204" pitchFamily="34" charset="0"/>
              <a:buNone/>
            </a:pPr>
            <a:r>
              <a:rPr lang="ja-JP" altLang="en-US" sz="1800" b="1" dirty="0">
                <a:latin typeface="BIZ UDPゴシック" panose="020B0400000000000000" pitchFamily="50" charset="-128"/>
                <a:ea typeface="BIZ UDPゴシック" panose="020B0400000000000000" pitchFamily="50" charset="-128"/>
              </a:rPr>
              <a:t>名古屋市総合リハビリテーション事業団 　小島 一郎　 </a:t>
            </a:r>
            <a:endParaRPr lang="en-US" altLang="ja-JP" sz="1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875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6">
            <a:extLst>
              <a:ext uri="{FF2B5EF4-FFF2-40B4-BE49-F238E27FC236}">
                <a16:creationId xmlns:a16="http://schemas.microsoft.com/office/drawing/2014/main" id="{7F009D87-04E4-4CCB-858F-529A2093B7E0}"/>
              </a:ext>
            </a:extLst>
          </p:cNvPr>
          <p:cNvGraphicFramePr>
            <a:graphicFrameLocks noGrp="1"/>
          </p:cNvGraphicFramePr>
          <p:nvPr>
            <p:extLst>
              <p:ext uri="{D42A27DB-BD31-4B8C-83A1-F6EECF244321}">
                <p14:modId xmlns:p14="http://schemas.microsoft.com/office/powerpoint/2010/main" val="1312833582"/>
              </p:ext>
            </p:extLst>
          </p:nvPr>
        </p:nvGraphicFramePr>
        <p:xfrm>
          <a:off x="751112" y="1404257"/>
          <a:ext cx="11038115" cy="4823524"/>
        </p:xfrm>
        <a:graphic>
          <a:graphicData uri="http://schemas.openxmlformats.org/drawingml/2006/table">
            <a:tbl>
              <a:tblPr firstRow="1" bandRow="1">
                <a:tableStyleId>{93296810-A885-4BE3-A3E7-6D5BEEA58F35}</a:tableStyleId>
              </a:tblPr>
              <a:tblGrid>
                <a:gridCol w="3426009">
                  <a:extLst>
                    <a:ext uri="{9D8B030D-6E8A-4147-A177-3AD203B41FA5}">
                      <a16:colId xmlns:a16="http://schemas.microsoft.com/office/drawing/2014/main" val="862083736"/>
                    </a:ext>
                  </a:extLst>
                </a:gridCol>
                <a:gridCol w="7612106">
                  <a:extLst>
                    <a:ext uri="{9D8B030D-6E8A-4147-A177-3AD203B41FA5}">
                      <a16:colId xmlns:a16="http://schemas.microsoft.com/office/drawing/2014/main" val="223058057"/>
                    </a:ext>
                  </a:extLst>
                </a:gridCol>
              </a:tblGrid>
              <a:tr h="498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基幹相談支援センター</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訪問先　／　連携先</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208839525"/>
                  </a:ext>
                </a:extLst>
              </a:tr>
              <a:tr h="805985">
                <a:tc>
                  <a:txBody>
                    <a:bodyPr/>
                    <a:lstStyle/>
                    <a:p>
                      <a:pPr algn="ctr"/>
                      <a:r>
                        <a:rPr kumimoji="1" lang="ja-JP" altLang="en-US" sz="3200" dirty="0">
                          <a:latin typeface="BIZ UDPゴシック" panose="020B0400000000000000" pitchFamily="50" charset="-128"/>
                          <a:ea typeface="BIZ UDPゴシック" panose="020B0400000000000000" pitchFamily="50" charset="-128"/>
                        </a:rPr>
                        <a:t>有</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BIZ UDPゴシック" panose="020B0400000000000000" pitchFamily="50" charset="-128"/>
                          <a:ea typeface="BIZ UDPゴシック" panose="020B0400000000000000" pitchFamily="50" charset="-128"/>
                        </a:rPr>
                        <a:t>①事業所所在地の基幹相談支援センター</a:t>
                      </a:r>
                      <a:endParaRPr kumimoji="1" lang="ja-JP" altLang="en-US" sz="180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04398029"/>
                  </a:ext>
                </a:extLst>
              </a:tr>
              <a:tr h="805985">
                <a:tc rowSpan="5">
                  <a:txBody>
                    <a:bodyPr/>
                    <a:lstStyle/>
                    <a:p>
                      <a:pPr algn="ctr"/>
                      <a:r>
                        <a:rPr kumimoji="1" lang="ja-JP" altLang="en-US" sz="3200" dirty="0">
                          <a:latin typeface="BIZ UDPゴシック" panose="020B0400000000000000" pitchFamily="50" charset="-128"/>
                          <a:ea typeface="BIZ UDPゴシック" panose="020B0400000000000000" pitchFamily="50" charset="-128"/>
                        </a:rPr>
                        <a:t>無</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ja-JP" altLang="en-US" sz="1800" dirty="0">
                          <a:latin typeface="BIZ UDPゴシック" panose="020B0400000000000000" pitchFamily="50" charset="-128"/>
                          <a:ea typeface="BIZ UDPゴシック" panose="020B0400000000000000" pitchFamily="50" charset="-128"/>
                        </a:rPr>
                        <a:t>②事業所所在地の</a:t>
                      </a:r>
                      <a:endParaRPr lang="en-US" altLang="ja-JP" sz="1800" dirty="0">
                        <a:latin typeface="BIZ UDPゴシック" panose="020B0400000000000000" pitchFamily="50" charset="-128"/>
                        <a:ea typeface="BIZ UDPゴシック" panose="020B0400000000000000" pitchFamily="50" charset="-128"/>
                      </a:endParaRPr>
                    </a:p>
                    <a:p>
                      <a:pPr algn="l"/>
                      <a:r>
                        <a:rPr kumimoji="1" lang="ja-JP" altLang="en-US" sz="1800" dirty="0">
                          <a:latin typeface="BIZ UDPゴシック" panose="020B0400000000000000" pitchFamily="50" charset="-128"/>
                          <a:ea typeface="BIZ UDPゴシック" panose="020B0400000000000000" pitchFamily="50" charset="-128"/>
                        </a:rPr>
                        <a:t>　</a:t>
                      </a:r>
                      <a:r>
                        <a:rPr kumimoji="1" lang="ja-JP" altLang="en-US" sz="1800" strike="noStrike" dirty="0">
                          <a:latin typeface="BIZ UDPゴシック" panose="020B0400000000000000" pitchFamily="50" charset="-128"/>
                          <a:ea typeface="BIZ UDPゴシック" panose="020B0400000000000000" pitchFamily="50" charset="-128"/>
                        </a:rPr>
                        <a:t>指定特定相談支援事業所（主任相談支援専門員）</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7963828"/>
                  </a:ext>
                </a:extLst>
              </a:tr>
              <a:tr h="460556">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BIZ UDPゴシック" panose="020B0400000000000000" pitchFamily="50" charset="-128"/>
                          <a:ea typeface="BIZ UDPゴシック" panose="020B0400000000000000" pitchFamily="50" charset="-128"/>
                        </a:rPr>
                        <a:t>③事業所所在地の</a:t>
                      </a:r>
                      <a:endParaRPr lang="en-US" altLang="ja-JP" sz="18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BIZ UDPゴシック" panose="020B0400000000000000" pitchFamily="50" charset="-128"/>
                          <a:ea typeface="BIZ UDPゴシック" panose="020B0400000000000000" pitchFamily="50" charset="-128"/>
                        </a:rPr>
                        <a:t>　市町村行政・委託相談支援事業所（主任相談支援専門員）</a:t>
                      </a:r>
                      <a:endParaRPr lang="en-US" altLang="ja-JP" sz="180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95491"/>
                  </a:ext>
                </a:extLst>
              </a:tr>
              <a:tr h="805985">
                <a:tc vMerge="1">
                  <a:txBody>
                    <a:bodyPr/>
                    <a:lstStyle/>
                    <a:p>
                      <a:endParaRPr kumimoji="1" lang="ja-JP" altLang="en-US"/>
                    </a:p>
                  </a:txBody>
                  <a:tcPr/>
                </a:tc>
                <a:tc>
                  <a:txBody>
                    <a:bodyPr/>
                    <a:lstStyle/>
                    <a:p>
                      <a:pPr algn="l"/>
                      <a:endParaRPr kumimoji="1" lang="ja-JP" altLang="en-US" sz="180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8602655"/>
                  </a:ext>
                </a:extLst>
              </a:tr>
              <a:tr h="805985">
                <a:tc vMerge="1">
                  <a:txBody>
                    <a:bodyPr/>
                    <a:lstStyle/>
                    <a:p>
                      <a:endParaRPr kumimoji="1" lang="ja-JP" altLang="en-US"/>
                    </a:p>
                  </a:txBody>
                  <a:tcPr/>
                </a:tc>
                <a:tc>
                  <a:txBody>
                    <a:bodyPr/>
                    <a:lstStyle/>
                    <a:p>
                      <a:pPr algn="l"/>
                      <a:endParaRPr kumimoji="1" lang="ja-JP" altLang="en-US" sz="180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8246941"/>
                  </a:ext>
                </a:extLst>
              </a:tr>
              <a:tr h="460556">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strike="sngStrike" dirty="0">
                        <a:latin typeface="BIZ UDPゴシック" panose="020B0400000000000000" pitchFamily="50" charset="-128"/>
                        <a:ea typeface="BIZ UDPゴシック" panose="020B04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0109689"/>
                  </a:ext>
                </a:extLst>
              </a:tr>
            </a:tbl>
          </a:graphicData>
        </a:graphic>
      </p:graphicFrame>
      <p:sp>
        <p:nvSpPr>
          <p:cNvPr id="4" name="タイトル 3">
            <a:extLst>
              <a:ext uri="{FF2B5EF4-FFF2-40B4-BE49-F238E27FC236}">
                <a16:creationId xmlns:a16="http://schemas.microsoft.com/office/drawing/2014/main" id="{5974C855-7121-409E-816C-B1D00D2A91CE}"/>
              </a:ext>
            </a:extLst>
          </p:cNvPr>
          <p:cNvSpPr>
            <a:spLocks noGrp="1"/>
          </p:cNvSpPr>
          <p:nvPr>
            <p:ph type="title" idx="4294967295"/>
          </p:nvPr>
        </p:nvSpPr>
        <p:spPr>
          <a:xfrm>
            <a:off x="351745" y="279097"/>
            <a:ext cx="5118326" cy="340698"/>
          </a:xfrm>
        </p:spPr>
        <p:txBody>
          <a:bodyPr>
            <a:noAutofit/>
          </a:bodyPr>
          <a:lstStyle/>
          <a:p>
            <a:r>
              <a:rPr kumimoji="1" lang="ja-JP" altLang="en-US" sz="1600" dirty="0">
                <a:latin typeface="BIZ UDPゴシック" panose="020B0400000000000000" pitchFamily="50" charset="-128"/>
                <a:ea typeface="BIZ UDPゴシック" panose="020B0400000000000000" pitchFamily="50" charset="-128"/>
              </a:rPr>
              <a:t>現任研修　インターバル実習　訪問先イメージ</a:t>
            </a:r>
          </a:p>
        </p:txBody>
      </p:sp>
      <p:sp>
        <p:nvSpPr>
          <p:cNvPr id="5" name="タイトル 3">
            <a:extLst>
              <a:ext uri="{FF2B5EF4-FFF2-40B4-BE49-F238E27FC236}">
                <a16:creationId xmlns:a16="http://schemas.microsoft.com/office/drawing/2014/main" id="{2C520A30-74A1-4242-BB15-12215FAE117E}"/>
              </a:ext>
            </a:extLst>
          </p:cNvPr>
          <p:cNvSpPr txBox="1">
            <a:spLocks/>
          </p:cNvSpPr>
          <p:nvPr/>
        </p:nvSpPr>
        <p:spPr>
          <a:xfrm>
            <a:off x="2386890" y="619795"/>
            <a:ext cx="7766560" cy="669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BIZ UDPゴシック" panose="020B0400000000000000" pitchFamily="50" charset="-128"/>
                <a:ea typeface="BIZ UDPゴシック" panose="020B0400000000000000" pitchFamily="50" charset="-128"/>
              </a:rPr>
              <a:t>相談支援専門員として従事している者</a:t>
            </a:r>
          </a:p>
        </p:txBody>
      </p:sp>
      <p:sp>
        <p:nvSpPr>
          <p:cNvPr id="2" name="四角形: 角を丸くする 1">
            <a:extLst>
              <a:ext uri="{FF2B5EF4-FFF2-40B4-BE49-F238E27FC236}">
                <a16:creationId xmlns:a16="http://schemas.microsoft.com/office/drawing/2014/main" id="{3A7D7C95-DF5E-7A26-C40B-F606BD50491F}"/>
              </a:ext>
            </a:extLst>
          </p:cNvPr>
          <p:cNvSpPr/>
          <p:nvPr/>
        </p:nvSpPr>
        <p:spPr>
          <a:xfrm flipH="1">
            <a:off x="4578389" y="4542503"/>
            <a:ext cx="6725341" cy="141584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BIZ UDPゴシック" panose="020B0400000000000000" pitchFamily="50" charset="-128"/>
                <a:ea typeface="BIZ UDPゴシック" panose="020B0400000000000000" pitchFamily="50" charset="-128"/>
              </a:rPr>
              <a:t>都道県県⇒市町村に実習の依頼</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研修受託者⇒実習先の依頼と把握、調整等</a:t>
            </a:r>
          </a:p>
        </p:txBody>
      </p:sp>
    </p:spTree>
    <p:extLst>
      <p:ext uri="{BB962C8B-B14F-4D97-AF65-F5344CB8AC3E}">
        <p14:creationId xmlns:p14="http://schemas.microsoft.com/office/powerpoint/2010/main" val="380162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F5E6E6-3F35-9072-BCDA-57DE99662CBA}"/>
              </a:ext>
            </a:extLst>
          </p:cNvPr>
          <p:cNvSpPr>
            <a:spLocks noGrp="1"/>
          </p:cNvSpPr>
          <p:nvPr>
            <p:ph type="title"/>
          </p:nvPr>
        </p:nvSpPr>
        <p:spPr/>
        <p:txBody>
          <a:bodyPr/>
          <a:lstStyle/>
          <a:p>
            <a:r>
              <a:rPr kumimoji="1" lang="ja-JP" altLang="en-US" sz="4000" b="1" dirty="0">
                <a:latin typeface="BIZ UDPゴシック" panose="020B0400000000000000" pitchFamily="50" charset="-128"/>
                <a:ea typeface="BIZ UDPゴシック" panose="020B0400000000000000" pitchFamily="50" charset="-128"/>
              </a:rPr>
              <a:t>現任</a:t>
            </a:r>
            <a:r>
              <a:rPr kumimoji="1" lang="ja-JP" altLang="en-US" b="1" dirty="0">
                <a:latin typeface="BIZ UDPゴシック" panose="020B0400000000000000" pitchFamily="50" charset="-128"/>
                <a:ea typeface="BIZ UDPゴシック" panose="020B0400000000000000" pitchFamily="50" charset="-128"/>
              </a:rPr>
              <a:t>研修における「実習」の必要性</a:t>
            </a:r>
          </a:p>
        </p:txBody>
      </p:sp>
      <p:sp>
        <p:nvSpPr>
          <p:cNvPr id="3" name="コンテンツ プレースホルダー 2">
            <a:extLst>
              <a:ext uri="{FF2B5EF4-FFF2-40B4-BE49-F238E27FC236}">
                <a16:creationId xmlns:a16="http://schemas.microsoft.com/office/drawing/2014/main" id="{F83EB593-C869-F9D7-E0E4-FD8D4207D7CB}"/>
              </a:ext>
            </a:extLst>
          </p:cNvPr>
          <p:cNvSpPr>
            <a:spLocks noGrp="1"/>
          </p:cNvSpPr>
          <p:nvPr>
            <p:ph idx="1"/>
          </p:nvPr>
        </p:nvSpPr>
        <p:spPr>
          <a:xfrm>
            <a:off x="838200" y="1825625"/>
            <a:ext cx="10515600" cy="4895850"/>
          </a:xfrm>
        </p:spPr>
        <p:txBody>
          <a:bodyPr/>
          <a:lstStyle/>
          <a:p>
            <a:r>
              <a:rPr lang="ja-JP" altLang="en-US" dirty="0">
                <a:latin typeface="BIZ UDPゴシック" panose="020B0400000000000000" pitchFamily="50" charset="-128"/>
                <a:ea typeface="BIZ UDPゴシック" panose="020B0400000000000000" pitchFamily="50" charset="-128"/>
              </a:rPr>
              <a:t>初任者研修は実習が「義務」となっているが、</a:t>
            </a:r>
            <a:r>
              <a:rPr kumimoji="1" lang="ja-JP" altLang="en-US" dirty="0">
                <a:latin typeface="BIZ UDPゴシック" panose="020B0400000000000000" pitchFamily="50" charset="-128"/>
                <a:ea typeface="BIZ UDPゴシック" panose="020B0400000000000000" pitchFamily="50" charset="-128"/>
              </a:rPr>
              <a:t>現任研修においては「推奨」となっています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新カリキュラムにおける初任者研修を受講した者であれば、基幹相談支援センターとのつながりができていることから、現任研修においても実習を行う環境が整っています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しかし、旧カリキュラム</a:t>
            </a:r>
            <a:r>
              <a:rPr lang="ja-JP" altLang="en-US" dirty="0">
                <a:latin typeface="BIZ UDPゴシック" panose="020B0400000000000000" pitchFamily="50" charset="-128"/>
                <a:ea typeface="BIZ UDPゴシック" panose="020B0400000000000000" pitchFamily="50" charset="-128"/>
              </a:rPr>
              <a:t>を</a:t>
            </a:r>
            <a:r>
              <a:rPr kumimoji="1" lang="ja-JP" altLang="en-US" dirty="0">
                <a:latin typeface="BIZ UDPゴシック" panose="020B0400000000000000" pitchFamily="50" charset="-128"/>
                <a:ea typeface="BIZ UDPゴシック" panose="020B0400000000000000" pitchFamily="50" charset="-128"/>
              </a:rPr>
              <a:t>受講した者も新カリキュラムの現任研修を受講することから、研修の中に実習を位置づけておくことが求められます</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E871424-8CC4-96D8-2F7C-1995126968E2}"/>
              </a:ext>
            </a:extLst>
          </p:cNvPr>
          <p:cNvSpPr>
            <a:spLocks noGrp="1"/>
          </p:cNvSpPr>
          <p:nvPr>
            <p:ph type="sldNum" sz="quarter" idx="12"/>
          </p:nvPr>
        </p:nvSpPr>
        <p:spPr/>
        <p:txBody>
          <a:bodyPr/>
          <a:lstStyle/>
          <a:p>
            <a:fld id="{37E5972D-A0AF-46CE-8DED-30C059512C1A}" type="slidenum">
              <a:rPr kumimoji="1" lang="ja-JP" altLang="en-US" smtClean="0"/>
              <a:t>21</a:t>
            </a:fld>
            <a:endParaRPr kumimoji="1" lang="ja-JP" altLang="en-US"/>
          </a:p>
        </p:txBody>
      </p:sp>
    </p:spTree>
    <p:extLst>
      <p:ext uri="{BB962C8B-B14F-4D97-AF65-F5344CB8AC3E}">
        <p14:creationId xmlns:p14="http://schemas.microsoft.com/office/powerpoint/2010/main" val="2392845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86CA3D-BF10-0049-BDED-2E04D6D09C52}"/>
              </a:ext>
            </a:extLst>
          </p:cNvPr>
          <p:cNvSpPr>
            <a:spLocks noGrp="1"/>
          </p:cNvSpPr>
          <p:nvPr>
            <p:ph type="title"/>
          </p:nvPr>
        </p:nvSpPr>
        <p:spPr>
          <a:xfrm>
            <a:off x="838200" y="74427"/>
            <a:ext cx="10515600" cy="1027740"/>
          </a:xfrm>
        </p:spPr>
        <p:txBody>
          <a:bodyPr>
            <a:normAutofit/>
          </a:bodyPr>
          <a:lstStyle/>
          <a:p>
            <a:r>
              <a:rPr kumimoji="1" lang="ja-JP" altLang="en-US" sz="4000" b="1" dirty="0">
                <a:latin typeface="BIZ UDPゴシック" panose="020B0400000000000000" pitchFamily="50" charset="-128"/>
                <a:ea typeface="BIZ UDPゴシック" panose="020B0400000000000000" pitchFamily="50" charset="-128"/>
              </a:rPr>
              <a:t>実習（インターバル）の目的・意義</a:t>
            </a:r>
          </a:p>
        </p:txBody>
      </p:sp>
      <p:sp>
        <p:nvSpPr>
          <p:cNvPr id="3" name="コンテンツ プレースホルダー 2">
            <a:extLst>
              <a:ext uri="{FF2B5EF4-FFF2-40B4-BE49-F238E27FC236}">
                <a16:creationId xmlns:a16="http://schemas.microsoft.com/office/drawing/2014/main" id="{D013D0FB-D8A3-2845-8D61-757827A361C9}"/>
              </a:ext>
            </a:extLst>
          </p:cNvPr>
          <p:cNvSpPr>
            <a:spLocks noGrp="1"/>
          </p:cNvSpPr>
          <p:nvPr>
            <p:ph idx="1"/>
          </p:nvPr>
        </p:nvSpPr>
        <p:spPr>
          <a:xfrm>
            <a:off x="838200" y="1102168"/>
            <a:ext cx="10515600" cy="5755832"/>
          </a:xfrm>
        </p:spPr>
        <p:txBody>
          <a:bodyPr anchor="ctr">
            <a:normAutofit/>
          </a:bodyPr>
          <a:lstStyle/>
          <a:p>
            <a:pPr marL="0" indent="0">
              <a:buNone/>
            </a:pPr>
            <a:r>
              <a:rPr lang="ja-JP" altLang="en-US" kern="0" dirty="0">
                <a:solidFill>
                  <a:srgbClr val="000000"/>
                </a:solidFill>
                <a:latin typeface="BIZ UDPゴシック" panose="020B0400000000000000" pitchFamily="50" charset="-128"/>
                <a:ea typeface="BIZ UDPゴシック" panose="020B0400000000000000" pitchFamily="50" charset="-128"/>
              </a:rPr>
              <a:t>・</a:t>
            </a:r>
            <a:r>
              <a:rPr lang="ja-JP" altLang="ja-JP" kern="0" dirty="0">
                <a:solidFill>
                  <a:srgbClr val="000000"/>
                </a:solidFill>
                <a:latin typeface="BIZ UDPゴシック" panose="020B0400000000000000" pitchFamily="50" charset="-128"/>
                <a:ea typeface="BIZ UDPゴシック" panose="020B0400000000000000" pitchFamily="50" charset="-128"/>
              </a:rPr>
              <a:t>相談支援専門員は、経験を積み重ねても自己の振り返りが必要な業務で</a:t>
            </a:r>
            <a:r>
              <a:rPr lang="ja-JP" altLang="en-US" kern="0" dirty="0">
                <a:solidFill>
                  <a:srgbClr val="000000"/>
                </a:solidFill>
                <a:latin typeface="BIZ UDPゴシック" panose="020B0400000000000000" pitchFamily="50" charset="-128"/>
                <a:ea typeface="BIZ UDPゴシック" panose="020B0400000000000000" pitchFamily="50" charset="-128"/>
              </a:rPr>
              <a:t>すが</a:t>
            </a:r>
            <a:r>
              <a:rPr lang="ja-JP" altLang="ja-JP" kern="0" dirty="0">
                <a:solidFill>
                  <a:srgbClr val="000000"/>
                </a:solidFill>
                <a:latin typeface="BIZ UDPゴシック" panose="020B0400000000000000" pitchFamily="50" charset="-128"/>
                <a:ea typeface="BIZ UDPゴシック" panose="020B0400000000000000" pitchFamily="50" charset="-128"/>
              </a:rPr>
              <a:t>、日常業務に追われてしまい、そのような機会を得ることが難しい状況</a:t>
            </a:r>
            <a:r>
              <a:rPr lang="ja-JP" altLang="en-US" kern="0" dirty="0">
                <a:solidFill>
                  <a:srgbClr val="000000"/>
                </a:solidFill>
                <a:latin typeface="BIZ UDPゴシック" panose="020B0400000000000000" pitchFamily="50" charset="-128"/>
                <a:ea typeface="BIZ UDPゴシック" panose="020B0400000000000000" pitchFamily="50" charset="-128"/>
              </a:rPr>
              <a:t>があります。</a:t>
            </a:r>
            <a:endParaRPr lang="en-US" altLang="ja-JP" kern="0"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en-US" altLang="ja-JP" kern="0" dirty="0">
              <a:solidFill>
                <a:srgbClr val="000000"/>
              </a:solidFill>
              <a:latin typeface="BIZ UDPゴシック" panose="020B0400000000000000" pitchFamily="50" charset="-128"/>
              <a:ea typeface="BIZ UDPゴシック" panose="020B0400000000000000" pitchFamily="50" charset="-128"/>
            </a:endParaRPr>
          </a:p>
          <a:p>
            <a:pPr marL="0" indent="0">
              <a:buNone/>
            </a:pPr>
            <a:r>
              <a:rPr lang="ja-JP" altLang="en-US" kern="0" dirty="0">
                <a:solidFill>
                  <a:srgbClr val="000000"/>
                </a:solidFill>
                <a:latin typeface="BIZ UDPゴシック" panose="020B0400000000000000" pitchFamily="50" charset="-128"/>
                <a:ea typeface="BIZ UDPゴシック" panose="020B0400000000000000" pitchFamily="50" charset="-128"/>
              </a:rPr>
              <a:t>・</a:t>
            </a:r>
            <a:r>
              <a:rPr lang="ja-JP" altLang="ja-JP" kern="0" dirty="0">
                <a:solidFill>
                  <a:srgbClr val="000000"/>
                </a:solidFill>
                <a:latin typeface="BIZ UDPゴシック" panose="020B0400000000000000" pitchFamily="50" charset="-128"/>
                <a:ea typeface="BIZ UDPゴシック" panose="020B0400000000000000" pitchFamily="50" charset="-128"/>
              </a:rPr>
              <a:t>自らの支援について他者から助言・指導を受ける機会が少ないことから、</a:t>
            </a:r>
            <a:r>
              <a:rPr lang="ja-JP" altLang="en-US" kern="0" dirty="0">
                <a:solidFill>
                  <a:srgbClr val="000000"/>
                </a:solidFill>
                <a:latin typeface="BIZ UDPゴシック" panose="020B0400000000000000" pitchFamily="50" charset="-128"/>
                <a:ea typeface="BIZ UDPゴシック" panose="020B0400000000000000" pitchFamily="50" charset="-128"/>
              </a:rPr>
              <a:t>法定</a:t>
            </a:r>
            <a:r>
              <a:rPr lang="ja-JP" altLang="ja-JP" kern="0" dirty="0">
                <a:solidFill>
                  <a:srgbClr val="000000"/>
                </a:solidFill>
                <a:latin typeface="BIZ UDPゴシック" panose="020B0400000000000000" pitchFamily="50" charset="-128"/>
                <a:ea typeface="BIZ UDPゴシック" panose="020B0400000000000000" pitchFamily="50" charset="-128"/>
              </a:rPr>
              <a:t>研修</a:t>
            </a:r>
            <a:r>
              <a:rPr lang="ja-JP" altLang="en-US" kern="0" dirty="0">
                <a:solidFill>
                  <a:srgbClr val="000000"/>
                </a:solidFill>
                <a:latin typeface="BIZ UDPゴシック" panose="020B0400000000000000" pitchFamily="50" charset="-128"/>
                <a:ea typeface="BIZ UDPゴシック" panose="020B0400000000000000" pitchFamily="50" charset="-128"/>
              </a:rPr>
              <a:t>の中で助言を得たい、もしくは研修後の関係性を求めてくる</a:t>
            </a:r>
            <a:r>
              <a:rPr lang="ja-JP" altLang="ja-JP" kern="0" dirty="0">
                <a:solidFill>
                  <a:srgbClr val="000000"/>
                </a:solidFill>
                <a:latin typeface="BIZ UDPゴシック" panose="020B0400000000000000" pitchFamily="50" charset="-128"/>
                <a:ea typeface="BIZ UDPゴシック" panose="020B0400000000000000" pitchFamily="50" charset="-128"/>
              </a:rPr>
              <a:t>方も多</a:t>
            </a:r>
            <a:r>
              <a:rPr lang="ja-JP" altLang="en-US" kern="0" dirty="0">
                <a:solidFill>
                  <a:srgbClr val="000000"/>
                </a:solidFill>
                <a:latin typeface="BIZ UDPゴシック" panose="020B0400000000000000" pitchFamily="50" charset="-128"/>
                <a:ea typeface="BIZ UDPゴシック" panose="020B0400000000000000" pitchFamily="50" charset="-128"/>
              </a:rPr>
              <a:t>くいます。</a:t>
            </a:r>
            <a:endParaRPr lang="en-US" altLang="ja-JP" kern="0"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ja-JP" altLang="en-US" kern="0" dirty="0">
              <a:solidFill>
                <a:srgbClr val="000000"/>
              </a:solidFill>
              <a:latin typeface="BIZ UDPゴシック" panose="020B0400000000000000" pitchFamily="50" charset="-128"/>
              <a:ea typeface="BIZ UDPゴシック" panose="020B0400000000000000" pitchFamily="50" charset="-128"/>
            </a:endParaRPr>
          </a:p>
          <a:p>
            <a:pPr marL="0" indent="0">
              <a:buNone/>
            </a:pPr>
            <a:r>
              <a:rPr lang="ja-JP" altLang="en-US" kern="0" dirty="0">
                <a:solidFill>
                  <a:srgbClr val="000000"/>
                </a:solidFill>
                <a:latin typeface="BIZ UDPゴシック" panose="020B0400000000000000" pitchFamily="50" charset="-128"/>
                <a:ea typeface="BIZ UDPゴシック" panose="020B0400000000000000" pitchFamily="50" charset="-128"/>
              </a:rPr>
              <a:t>・そのため、</a:t>
            </a:r>
            <a:r>
              <a:rPr lang="ja-JP" altLang="ja-JP" kern="0" dirty="0">
                <a:solidFill>
                  <a:srgbClr val="000000"/>
                </a:solidFill>
                <a:latin typeface="BIZ UDPゴシック" panose="020B0400000000000000" pitchFamily="50" charset="-128"/>
                <a:ea typeface="BIZ UDPゴシック" panose="020B0400000000000000" pitchFamily="50" charset="-128"/>
              </a:rPr>
              <a:t>研修の</a:t>
            </a:r>
            <a:r>
              <a:rPr lang="ja-JP" altLang="en-US" kern="0" dirty="0">
                <a:solidFill>
                  <a:srgbClr val="000000"/>
                </a:solidFill>
                <a:latin typeface="BIZ UDPゴシック" panose="020B0400000000000000" pitchFamily="50" charset="-128"/>
                <a:ea typeface="BIZ UDPゴシック" panose="020B0400000000000000" pitchFamily="50" charset="-128"/>
              </a:rPr>
              <a:t>「</a:t>
            </a:r>
            <a:r>
              <a:rPr lang="ja-JP" altLang="ja-JP" kern="0" dirty="0">
                <a:solidFill>
                  <a:srgbClr val="000000"/>
                </a:solidFill>
                <a:latin typeface="BIZ UDPゴシック" panose="020B0400000000000000" pitchFamily="50" charset="-128"/>
                <a:ea typeface="BIZ UDPゴシック" panose="020B0400000000000000" pitchFamily="50" charset="-128"/>
              </a:rPr>
              <a:t>合間</a:t>
            </a:r>
            <a:r>
              <a:rPr lang="ja-JP" altLang="en-US" kern="0" dirty="0">
                <a:solidFill>
                  <a:srgbClr val="000000"/>
                </a:solidFill>
                <a:latin typeface="BIZ UDPゴシック" panose="020B0400000000000000" pitchFamily="50" charset="-128"/>
                <a:ea typeface="BIZ UDPゴシック" panose="020B0400000000000000" pitchFamily="50" charset="-128"/>
              </a:rPr>
              <a:t>」</a:t>
            </a:r>
            <a:r>
              <a:rPr lang="ja-JP" altLang="ja-JP" kern="0" dirty="0">
                <a:solidFill>
                  <a:srgbClr val="000000"/>
                </a:solidFill>
                <a:latin typeface="BIZ UDPゴシック" panose="020B0400000000000000" pitchFamily="50" charset="-128"/>
                <a:ea typeface="BIZ UDPゴシック" panose="020B0400000000000000" pitchFamily="50" charset="-128"/>
              </a:rPr>
              <a:t>に基幹相談支援センター等に出向いて</a:t>
            </a:r>
            <a:r>
              <a:rPr lang="ja-JP" altLang="en-US" kern="0" dirty="0">
                <a:solidFill>
                  <a:srgbClr val="000000"/>
                </a:solidFill>
                <a:latin typeface="BIZ UDPゴシック" panose="020B0400000000000000" pitchFamily="50" charset="-128"/>
                <a:ea typeface="BIZ UDPゴシック" panose="020B0400000000000000" pitchFamily="50" charset="-128"/>
              </a:rPr>
              <a:t>実習（インターバル）</a:t>
            </a:r>
            <a:r>
              <a:rPr lang="ja-JP" altLang="ja-JP" kern="0" dirty="0">
                <a:solidFill>
                  <a:srgbClr val="000000"/>
                </a:solidFill>
                <a:latin typeface="BIZ UDPゴシック" panose="020B0400000000000000" pitchFamily="50" charset="-128"/>
                <a:ea typeface="BIZ UDPゴシック" panose="020B0400000000000000" pitchFamily="50" charset="-128"/>
              </a:rPr>
              <a:t>を組み入れることで</a:t>
            </a:r>
            <a:r>
              <a:rPr lang="ja-JP" altLang="en-US" kern="0" dirty="0">
                <a:solidFill>
                  <a:srgbClr val="000000"/>
                </a:solidFill>
                <a:latin typeface="BIZ UDPゴシック" panose="020B0400000000000000" pitchFamily="50" charset="-128"/>
                <a:ea typeface="BIZ UDPゴシック" panose="020B0400000000000000" pitchFamily="50" charset="-128"/>
              </a:rPr>
              <a:t>、</a:t>
            </a:r>
            <a:r>
              <a:rPr lang="ja-JP" altLang="ja-JP" kern="0" dirty="0">
                <a:solidFill>
                  <a:srgbClr val="FF0000"/>
                </a:solidFill>
                <a:latin typeface="BIZ UDPゴシック" panose="020B0400000000000000" pitchFamily="50" charset="-128"/>
                <a:ea typeface="BIZ UDPゴシック" panose="020B0400000000000000" pitchFamily="50" charset="-128"/>
              </a:rPr>
              <a:t>研修後も</a:t>
            </a:r>
            <a:r>
              <a:rPr lang="ja-JP" altLang="en-US" kern="0" dirty="0">
                <a:solidFill>
                  <a:srgbClr val="FF0000"/>
                </a:solidFill>
                <a:latin typeface="BIZ UDPゴシック" panose="020B0400000000000000" pitchFamily="50" charset="-128"/>
                <a:ea typeface="BIZ UDPゴシック" panose="020B0400000000000000" pitchFamily="50" charset="-128"/>
              </a:rPr>
              <a:t>基幹相談支援センター等で</a:t>
            </a:r>
            <a:r>
              <a:rPr lang="ja-JP" altLang="ja-JP" kern="0" dirty="0">
                <a:solidFill>
                  <a:srgbClr val="FF0000"/>
                </a:solidFill>
                <a:latin typeface="BIZ UDPゴシック" panose="020B0400000000000000" pitchFamily="50" charset="-128"/>
                <a:ea typeface="BIZ UDPゴシック" panose="020B0400000000000000" pitchFamily="50" charset="-128"/>
              </a:rPr>
              <a:t>継続して</a:t>
            </a:r>
            <a:r>
              <a:rPr lang="ja-JP" altLang="en-US" kern="0" dirty="0">
                <a:solidFill>
                  <a:srgbClr val="FF0000"/>
                </a:solidFill>
                <a:latin typeface="BIZ UDPゴシック" panose="020B0400000000000000" pitchFamily="50" charset="-128"/>
                <a:ea typeface="BIZ UDPゴシック" panose="020B0400000000000000" pitchFamily="50" charset="-128"/>
              </a:rPr>
              <a:t>相談・</a:t>
            </a:r>
            <a:r>
              <a:rPr lang="ja-JP" altLang="ja-JP" kern="0" dirty="0">
                <a:solidFill>
                  <a:srgbClr val="FF0000"/>
                </a:solidFill>
                <a:latin typeface="BIZ UDPゴシック" panose="020B0400000000000000" pitchFamily="50" charset="-128"/>
                <a:ea typeface="BIZ UDPゴシック" panose="020B0400000000000000" pitchFamily="50" charset="-128"/>
              </a:rPr>
              <a:t>助言等が受けられる</a:t>
            </a:r>
            <a:r>
              <a:rPr lang="ja-JP" altLang="en-US" kern="0" dirty="0">
                <a:solidFill>
                  <a:srgbClr val="FF0000"/>
                </a:solidFill>
                <a:latin typeface="BIZ UDPゴシック" panose="020B0400000000000000" pitchFamily="50" charset="-128"/>
                <a:ea typeface="BIZ UDPゴシック" panose="020B0400000000000000" pitchFamily="50" charset="-128"/>
              </a:rPr>
              <a:t>機会が得られる（相談体制）こと、相談支援専門同士のネットワークを構築してくが大きな目的となっています。</a:t>
            </a:r>
            <a:endParaRPr lang="ja-JP" altLang="en-US" kern="0"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kumimoji="1" lang="ja-JP" altLang="en-US" sz="2400"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103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A0567667-A938-C5EE-EDC7-663E2E22009A}"/>
              </a:ext>
            </a:extLst>
          </p:cNvPr>
          <p:cNvSpPr/>
          <p:nvPr/>
        </p:nvSpPr>
        <p:spPr>
          <a:xfrm>
            <a:off x="139426" y="3072020"/>
            <a:ext cx="2240508" cy="21333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初任者</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現任</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主任研修</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意思決定支援研修</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権利擁護研修</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他</a:t>
            </a:r>
          </a:p>
        </p:txBody>
      </p:sp>
      <p:pic>
        <p:nvPicPr>
          <p:cNvPr id="1061" name="Picture 37"/>
          <p:cNvPicPr>
            <a:picLocks noChangeAspect="1" noChangeArrowheads="1"/>
          </p:cNvPicPr>
          <p:nvPr/>
        </p:nvPicPr>
        <p:blipFill>
          <a:blip r:embed="rId2" cstate="print"/>
          <a:srcRect/>
          <a:stretch>
            <a:fillRect/>
          </a:stretch>
        </p:blipFill>
        <p:spPr bwMode="auto">
          <a:xfrm>
            <a:off x="3022429" y="826879"/>
            <a:ext cx="871881" cy="1512168"/>
          </a:xfrm>
          <a:prstGeom prst="rect">
            <a:avLst/>
          </a:prstGeom>
          <a:noFill/>
          <a:ln w="9525">
            <a:noFill/>
            <a:miter lim="800000"/>
            <a:headEnd/>
            <a:tailEnd/>
          </a:ln>
          <a:effectLst/>
          <a:scene3d>
            <a:camera prst="orthographicFront">
              <a:rot lat="0" lon="10799999" rev="0"/>
            </a:camera>
            <a:lightRig rig="threePt" dir="t"/>
          </a:scene3d>
        </p:spPr>
      </p:pic>
      <p:sp>
        <p:nvSpPr>
          <p:cNvPr id="13" name="角丸四角形 12"/>
          <p:cNvSpPr/>
          <p:nvPr/>
        </p:nvSpPr>
        <p:spPr>
          <a:xfrm>
            <a:off x="6546256" y="2622887"/>
            <a:ext cx="2160240" cy="64807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a:latin typeface="BIZ UDPゴシック" panose="020B0400000000000000" pitchFamily="50" charset="-128"/>
                <a:ea typeface="BIZ UDPゴシック" panose="020B0400000000000000" pitchFamily="50" charset="-128"/>
              </a:rPr>
              <a:t>実践の振返り</a:t>
            </a:r>
            <a:endParaRPr lang="en-US" altLang="ja-JP" sz="2000" b="1"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1474839" y="113133"/>
            <a:ext cx="8652835" cy="58477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　　　相談支援専門員に必要な力の循環・成長イメージ図</a:t>
            </a:r>
            <a:r>
              <a:rPr lang="ja-JP" altLang="en-US" sz="3200" b="1" dirty="0">
                <a:solidFill>
                  <a:srgbClr val="FF0000"/>
                </a:solidFill>
                <a:latin typeface="BIZ UDPゴシック" panose="020B0400000000000000" pitchFamily="50" charset="-128"/>
                <a:ea typeface="BIZ UDPゴシック" panose="020B0400000000000000" pitchFamily="50" charset="-128"/>
              </a:rPr>
              <a:t>　　　　　　　　</a:t>
            </a:r>
            <a:r>
              <a:rPr lang="ja-JP" altLang="en-US" sz="3200" b="1" dirty="0">
                <a:latin typeface="BIZ UDPゴシック" panose="020B0400000000000000" pitchFamily="50" charset="-128"/>
                <a:ea typeface="BIZ UDPゴシック" panose="020B0400000000000000" pitchFamily="50" charset="-128"/>
              </a:rPr>
              <a:t>　　</a:t>
            </a:r>
          </a:p>
        </p:txBody>
      </p:sp>
      <p:pic>
        <p:nvPicPr>
          <p:cNvPr id="15" name="Picture 2" descr="http://illustcut.com/box/zukei/yajirushi3/yajirushi04_06.png"/>
          <p:cNvPicPr>
            <a:picLocks noChangeAspect="1" noChangeArrowheads="1"/>
          </p:cNvPicPr>
          <p:nvPr/>
        </p:nvPicPr>
        <p:blipFill>
          <a:blip r:embed="rId3" cstate="print">
            <a:lum bright="22000" contrast="5000"/>
            <a:extLst>
              <a:ext uri="{28A0092B-C50C-407E-A947-70E740481C1C}">
                <a14:useLocalDpi xmlns:a14="http://schemas.microsoft.com/office/drawing/2010/main" val="0"/>
              </a:ext>
            </a:extLst>
          </a:blip>
          <a:srcRect/>
          <a:stretch>
            <a:fillRect/>
          </a:stretch>
        </p:blipFill>
        <p:spPr bwMode="auto">
          <a:xfrm>
            <a:off x="3636469" y="898887"/>
            <a:ext cx="2935559" cy="4464496"/>
          </a:xfrm>
          <a:prstGeom prst="rect">
            <a:avLst/>
          </a:prstGeom>
          <a:noFill/>
          <a:ln>
            <a:noFill/>
          </a:ln>
          <a:scene3d>
            <a:camera prst="orthographicFront">
              <a:rot lat="0" lon="0" rev="0"/>
            </a:camera>
            <a:lightRig rig="threePt" dir="t"/>
          </a:scene3d>
          <a:extLst>
            <a:ext uri="{909E8E84-426E-40dd-AFC4-6F175D3DCCD1}">
              <a14:hiddenFill xmlns="" xmlns:a14="http://schemas.microsoft.com/office/drawing/2010/main">
                <a:solidFill>
                  <a:srgbClr val="FFFFFF"/>
                </a:solidFill>
              </a14:hiddenFill>
            </a:ext>
          </a:extLst>
        </p:spPr>
      </p:pic>
      <p:sp>
        <p:nvSpPr>
          <p:cNvPr id="16" name="直方体 15"/>
          <p:cNvSpPr/>
          <p:nvPr/>
        </p:nvSpPr>
        <p:spPr bwMode="auto">
          <a:xfrm>
            <a:off x="1128888" y="5722748"/>
            <a:ext cx="7992888" cy="858857"/>
          </a:xfrm>
          <a:prstGeom prst="cub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ja-JP" altLang="en-US" sz="3600" b="1" dirty="0">
                <a:latin typeface="BIZ UDPゴシック" panose="020B0400000000000000" pitchFamily="50" charset="-128"/>
                <a:ea typeface="BIZ UDPゴシック" panose="020B0400000000000000" pitchFamily="50" charset="-128"/>
                <a:cs typeface="Times New Roman" pitchFamily="18" charset="0"/>
              </a:rPr>
              <a:t>大切なこと（価値）</a:t>
            </a:r>
          </a:p>
        </p:txBody>
      </p:sp>
      <p:sp>
        <p:nvSpPr>
          <p:cNvPr id="19" name="角丸四角形 18"/>
          <p:cNvSpPr/>
          <p:nvPr/>
        </p:nvSpPr>
        <p:spPr>
          <a:xfrm>
            <a:off x="756149" y="1267435"/>
            <a:ext cx="2664295" cy="559296"/>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tLang="ja-JP" b="1" dirty="0">
              <a:solidFill>
                <a:schemeClr val="tx1"/>
              </a:solidFill>
              <a:latin typeface="HG丸ｺﾞｼｯｸM-PRO" pitchFamily="50" charset="-128"/>
              <a:ea typeface="HG丸ｺﾞｼｯｸM-PRO" pitchFamily="50" charset="-128"/>
            </a:endParaRPr>
          </a:p>
        </p:txBody>
      </p:sp>
      <p:sp>
        <p:nvSpPr>
          <p:cNvPr id="21" name="直方体 20"/>
          <p:cNvSpPr/>
          <p:nvPr/>
        </p:nvSpPr>
        <p:spPr bwMode="auto">
          <a:xfrm>
            <a:off x="3913288" y="5206639"/>
            <a:ext cx="2376264" cy="715714"/>
          </a:xfrm>
          <a:prstGeom prst="cube">
            <a:avLst/>
          </a:prstGeom>
          <a:gradFill>
            <a:gsLst>
              <a:gs pos="21000">
                <a:schemeClr val="accent3">
                  <a:lumMod val="60000"/>
                  <a:lumOff val="40000"/>
                </a:schemeClr>
              </a:gs>
              <a:gs pos="35000">
                <a:schemeClr val="accent3">
                  <a:tint val="37000"/>
                  <a:satMod val="300000"/>
                </a:schemeClr>
              </a:gs>
              <a:gs pos="100000">
                <a:schemeClr val="accent3">
                  <a:tint val="15000"/>
                  <a:satMod val="350000"/>
                </a:schemeClr>
              </a:gs>
            </a:gsLst>
            <a:lin ang="16200000" scaled="1"/>
          </a:gradFill>
          <a:ln w="9525">
            <a:solidFill>
              <a:schemeClr val="accent3">
                <a:lumMod val="75000"/>
              </a:schemeClr>
            </a:solidFill>
            <a:miter lim="800000"/>
            <a:headEnd/>
            <a:tailEnd/>
          </a:ln>
          <a:effectLst/>
        </p:spPr>
        <p:txBody>
          <a:bodyPr vert="horz" wrap="square" lIns="91440" tIns="0" rIns="91440" bIns="45720" numCol="1" rtlCol="0" anchor="ctr" anchorCtr="0" compatLnSpc="1">
            <a:prstTxWarp prst="textNoShape">
              <a:avLst/>
            </a:prstTxWarp>
            <a:spAutoFit/>
          </a:bodyPr>
          <a:lstStyle/>
          <a:p>
            <a:pPr algn="ctr" fontAlgn="base">
              <a:spcBef>
                <a:spcPct val="0"/>
              </a:spcBef>
              <a:spcAft>
                <a:spcPct val="0"/>
              </a:spcAft>
            </a:pPr>
            <a:r>
              <a:rPr lang="ja-JP" altLang="en-US" sz="3200" dirty="0">
                <a:latin typeface="BIZ UDPゴシック" panose="020B0400000000000000" pitchFamily="50" charset="-128"/>
                <a:ea typeface="BIZ UDPゴシック" panose="020B0400000000000000" pitchFamily="50" charset="-128"/>
                <a:cs typeface="Times New Roman" pitchFamily="18" charset="0"/>
              </a:rPr>
              <a:t>実　践</a:t>
            </a:r>
            <a:endParaRPr lang="en-US" altLang="ja-JP" sz="3200" dirty="0">
              <a:latin typeface="BIZ UDPゴシック" panose="020B0400000000000000" pitchFamily="50" charset="-128"/>
              <a:ea typeface="BIZ UDPゴシック" panose="020B0400000000000000" pitchFamily="50" charset="-128"/>
              <a:cs typeface="Times New Roman" pitchFamily="18" charset="0"/>
            </a:endParaRPr>
          </a:p>
        </p:txBody>
      </p:sp>
      <p:sp>
        <p:nvSpPr>
          <p:cNvPr id="22" name="直方体 21"/>
          <p:cNvSpPr/>
          <p:nvPr/>
        </p:nvSpPr>
        <p:spPr bwMode="auto">
          <a:xfrm>
            <a:off x="1653904" y="4434021"/>
            <a:ext cx="2376264" cy="633919"/>
          </a:xfrm>
          <a:prstGeom prst="cube">
            <a:avLst/>
          </a:prstGeom>
          <a:gradFill>
            <a:gsLst>
              <a:gs pos="10000">
                <a:schemeClr val="accent2">
                  <a:lumMod val="40000"/>
                  <a:lumOff val="60000"/>
                </a:schemeClr>
              </a:gs>
              <a:gs pos="35000">
                <a:schemeClr val="accent3">
                  <a:tint val="37000"/>
                  <a:satMod val="300000"/>
                </a:schemeClr>
              </a:gs>
              <a:gs pos="100000">
                <a:schemeClr val="accent3">
                  <a:tint val="15000"/>
                  <a:satMod val="350000"/>
                </a:schemeClr>
              </a:gs>
            </a:gsLst>
            <a:lin ang="16200000" scaled="1"/>
          </a:gradFill>
          <a:ln w="9525">
            <a:solidFill>
              <a:schemeClr val="accent2">
                <a:lumMod val="60000"/>
                <a:lumOff val="40000"/>
              </a:schemeClr>
            </a:solidFill>
            <a:miter lim="800000"/>
            <a:headEnd/>
            <a:tailEnd/>
          </a:ln>
          <a:effectLst/>
        </p:spPr>
        <p:txBody>
          <a:bodyPr vert="horz" wrap="square" lIns="91440" tIns="0" rIns="91440" bIns="45720" numCol="1" rtlCol="0" anchor="ctr" anchorCtr="0" compatLnSpc="1">
            <a:prstTxWarp prst="textNoShape">
              <a:avLst/>
            </a:prstTxWarp>
            <a:spAutoFit/>
          </a:bodyPr>
          <a:lstStyle/>
          <a:p>
            <a:pPr algn="ctr" fontAlgn="base">
              <a:spcBef>
                <a:spcPct val="0"/>
              </a:spcBef>
              <a:spcAft>
                <a:spcPct val="0"/>
              </a:spcAft>
            </a:pPr>
            <a:r>
              <a:rPr lang="ja-JP" altLang="en-US" sz="2800" dirty="0">
                <a:latin typeface="BIZ UDPゴシック" panose="020B0400000000000000" pitchFamily="50" charset="-128"/>
                <a:ea typeface="BIZ UDPゴシック" panose="020B0400000000000000" pitchFamily="50" charset="-128"/>
                <a:cs typeface="Times New Roman" pitchFamily="18" charset="0"/>
              </a:rPr>
              <a:t>知識・技術</a:t>
            </a:r>
            <a:endParaRPr lang="en-US" altLang="ja-JP" sz="2800" dirty="0">
              <a:latin typeface="BIZ UDPゴシック" panose="020B0400000000000000" pitchFamily="50" charset="-128"/>
              <a:ea typeface="BIZ UDPゴシック" panose="020B0400000000000000" pitchFamily="50" charset="-128"/>
              <a:cs typeface="Times New Roman" pitchFamily="18" charset="0"/>
            </a:endParaRPr>
          </a:p>
        </p:txBody>
      </p:sp>
      <p:sp>
        <p:nvSpPr>
          <p:cNvPr id="23" name="直方体 22"/>
          <p:cNvSpPr/>
          <p:nvPr/>
        </p:nvSpPr>
        <p:spPr bwMode="auto">
          <a:xfrm>
            <a:off x="1332212" y="3316049"/>
            <a:ext cx="2376264" cy="633919"/>
          </a:xfrm>
          <a:prstGeom prst="cube">
            <a:avLst/>
          </a:prstGeom>
          <a:gradFill>
            <a:gsLst>
              <a:gs pos="10000">
                <a:schemeClr val="accent2">
                  <a:lumMod val="40000"/>
                  <a:lumOff val="60000"/>
                </a:schemeClr>
              </a:gs>
              <a:gs pos="35000">
                <a:schemeClr val="accent3">
                  <a:tint val="37000"/>
                  <a:satMod val="300000"/>
                </a:schemeClr>
              </a:gs>
              <a:gs pos="100000">
                <a:schemeClr val="accent3">
                  <a:tint val="15000"/>
                  <a:satMod val="350000"/>
                </a:schemeClr>
              </a:gs>
            </a:gsLst>
            <a:lin ang="16200000" scaled="1"/>
          </a:gradFill>
          <a:ln w="9525">
            <a:solidFill>
              <a:schemeClr val="accent2">
                <a:lumMod val="60000"/>
                <a:lumOff val="40000"/>
              </a:schemeClr>
            </a:solidFill>
            <a:miter lim="800000"/>
            <a:headEnd/>
            <a:tailEnd/>
          </a:ln>
          <a:effectLst/>
        </p:spPr>
        <p:txBody>
          <a:bodyPr vert="horz" wrap="square" lIns="91440" tIns="0" rIns="91440" bIns="45720" numCol="1" rtlCol="0" anchor="ctr" anchorCtr="0" compatLnSpc="1">
            <a:prstTxWarp prst="textNoShape">
              <a:avLst/>
            </a:prstTxWarp>
            <a:spAutoFit/>
          </a:bodyPr>
          <a:lstStyle/>
          <a:p>
            <a:pPr algn="ctr" fontAlgn="base">
              <a:spcBef>
                <a:spcPct val="0"/>
              </a:spcBef>
              <a:spcAft>
                <a:spcPct val="0"/>
              </a:spcAft>
            </a:pPr>
            <a:r>
              <a:rPr lang="ja-JP" altLang="en-US" sz="2800" dirty="0">
                <a:latin typeface="BIZ UDPゴシック" panose="020B0400000000000000" pitchFamily="50" charset="-128"/>
                <a:ea typeface="BIZ UDPゴシック" panose="020B0400000000000000" pitchFamily="50" charset="-128"/>
                <a:cs typeface="Times New Roman" pitchFamily="18" charset="0"/>
              </a:rPr>
              <a:t>知識・技術</a:t>
            </a:r>
            <a:endParaRPr lang="en-US" altLang="ja-JP" sz="2800" dirty="0">
              <a:latin typeface="BIZ UDPゴシック" panose="020B0400000000000000" pitchFamily="50" charset="-128"/>
              <a:ea typeface="BIZ UDPゴシック" panose="020B0400000000000000" pitchFamily="50" charset="-128"/>
              <a:cs typeface="Times New Roman" pitchFamily="18" charset="0"/>
            </a:endParaRPr>
          </a:p>
        </p:txBody>
      </p:sp>
      <p:sp>
        <p:nvSpPr>
          <p:cNvPr id="25" name="上矢印 24"/>
          <p:cNvSpPr/>
          <p:nvPr/>
        </p:nvSpPr>
        <p:spPr bwMode="auto">
          <a:xfrm>
            <a:off x="5343700" y="767572"/>
            <a:ext cx="296168" cy="4440571"/>
          </a:xfrm>
          <a:prstGeom prst="upArrow">
            <a:avLst>
              <a:gd name="adj1" fmla="val 50000"/>
              <a:gd name="adj2" fmla="val 97352"/>
            </a:avLst>
          </a:prstGeom>
          <a:solidFill>
            <a:schemeClr val="bg1"/>
          </a:solidFill>
          <a:ln w="22225">
            <a:solidFill>
              <a:schemeClr val="tx1"/>
            </a:solidFill>
            <a:miter lim="800000"/>
            <a:headEnd/>
            <a:tailEnd/>
          </a:ln>
          <a:effectLst/>
        </p:spPr>
        <p:txBody>
          <a:bodyPr vert="horz" wrap="square" lIns="36000" tIns="3960000" rIns="72000" bIns="45720" numCol="1" rtlCol="0" anchor="ctr" anchorCtr="0" compatLnSpc="1">
            <a:prstTxWarp prst="textNoShape">
              <a:avLst/>
            </a:prstTxWarp>
            <a:spAutoFit/>
          </a:bodyPr>
          <a:lstStyle/>
          <a:p>
            <a:pPr fontAlgn="base">
              <a:spcBef>
                <a:spcPct val="0"/>
              </a:spcBef>
              <a:spcAft>
                <a:spcPct val="0"/>
              </a:spcAft>
            </a:pPr>
            <a:endParaRPr lang="ja-JP" altLang="en-US" sz="1200" dirty="0">
              <a:latin typeface="ＭＳ 明朝" pitchFamily="17" charset="-128"/>
              <a:ea typeface="ＭＳ 明朝" pitchFamily="17" charset="-128"/>
              <a:cs typeface="Times New Roman" pitchFamily="18" charset="0"/>
            </a:endParaRPr>
          </a:p>
        </p:txBody>
      </p:sp>
      <p:sp>
        <p:nvSpPr>
          <p:cNvPr id="27" name="角丸四角形 26"/>
          <p:cNvSpPr/>
          <p:nvPr/>
        </p:nvSpPr>
        <p:spPr>
          <a:xfrm>
            <a:off x="3835600" y="2483063"/>
            <a:ext cx="2376264" cy="1008112"/>
          </a:xfrm>
          <a:prstGeom prst="roundRect">
            <a:avLst/>
          </a:prstGeom>
          <a:gradFill>
            <a:gsLst>
              <a:gs pos="0">
                <a:schemeClr val="bg1"/>
              </a:gs>
              <a:gs pos="39999">
                <a:srgbClr val="85C2FF"/>
              </a:gs>
              <a:gs pos="70000">
                <a:srgbClr val="C4D6EB"/>
              </a:gs>
              <a:gs pos="100000">
                <a:srgbClr val="FFEBFA"/>
              </a:gs>
            </a:gsLst>
            <a:lin ang="16200000" scaled="0"/>
          </a:gra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a:solidFill>
                  <a:schemeClr val="tx1"/>
                </a:solidFill>
                <a:latin typeface="BIZ UDPゴシック" panose="020B0400000000000000" pitchFamily="50" charset="-128"/>
                <a:ea typeface="BIZ UDPゴシック" panose="020B0400000000000000" pitchFamily="50" charset="-128"/>
              </a:rPr>
              <a:t>「知識・技術」と</a:t>
            </a:r>
            <a:endParaRPr lang="en-US" altLang="ja-JP" sz="20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000" b="1" dirty="0">
                <a:solidFill>
                  <a:schemeClr val="tx1"/>
                </a:solidFill>
                <a:latin typeface="BIZ UDPゴシック" panose="020B0400000000000000" pitchFamily="50" charset="-128"/>
                <a:ea typeface="BIZ UDPゴシック" panose="020B0400000000000000" pitchFamily="50" charset="-128"/>
              </a:rPr>
              <a:t>「実践」の  </a:t>
            </a:r>
            <a:r>
              <a:rPr lang="ja-JP" altLang="en-US" sz="2000" b="1" u="sng" dirty="0">
                <a:solidFill>
                  <a:schemeClr val="tx1"/>
                </a:solidFill>
                <a:latin typeface="BIZ UDPゴシック" panose="020B0400000000000000" pitchFamily="50" charset="-128"/>
                <a:ea typeface="BIZ UDPゴシック" panose="020B0400000000000000" pitchFamily="50" charset="-128"/>
              </a:rPr>
              <a:t>融 合</a:t>
            </a:r>
          </a:p>
        </p:txBody>
      </p:sp>
      <p:sp>
        <p:nvSpPr>
          <p:cNvPr id="17" name="円弧 16"/>
          <p:cNvSpPr/>
          <p:nvPr/>
        </p:nvSpPr>
        <p:spPr>
          <a:xfrm rot="16710526">
            <a:off x="3291780" y="4245111"/>
            <a:ext cx="1116434" cy="711231"/>
          </a:xfrm>
          <a:prstGeom prst="arc">
            <a:avLst/>
          </a:prstGeom>
          <a:noFill/>
          <a:ln w="114300" cap="rnd">
            <a:solidFill>
              <a:schemeClr val="accent2">
                <a:lumMod val="40000"/>
                <a:lumOff val="60000"/>
              </a:schemeClr>
            </a:solidFill>
            <a:tailEnd type="stealth"/>
          </a:ln>
          <a:effectLst>
            <a:outerShdw blurRad="50800" dist="38100" dir="5400000" algn="t" rotWithShape="0">
              <a:prstClr val="black">
                <a:alpha val="40000"/>
              </a:prstClr>
            </a:outerShdw>
          </a:effectLst>
          <a:scene3d>
            <a:camera prst="perspectiveContrastingLeftFacing"/>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円弧 17"/>
          <p:cNvSpPr/>
          <p:nvPr/>
        </p:nvSpPr>
        <p:spPr>
          <a:xfrm rot="16710526">
            <a:off x="3012380" y="3127511"/>
            <a:ext cx="1116434" cy="711231"/>
          </a:xfrm>
          <a:prstGeom prst="arc">
            <a:avLst/>
          </a:prstGeom>
          <a:noFill/>
          <a:ln w="114300" cap="rnd">
            <a:solidFill>
              <a:schemeClr val="accent2">
                <a:lumMod val="40000"/>
                <a:lumOff val="60000"/>
              </a:schemeClr>
            </a:solidFill>
            <a:tailEnd type="stealth"/>
          </a:ln>
          <a:effectLst>
            <a:outerShdw blurRad="50800" dist="38100" dir="5400000" algn="t" rotWithShape="0">
              <a:prstClr val="black">
                <a:alpha val="40000"/>
              </a:prstClr>
            </a:outerShdw>
          </a:effectLst>
          <a:scene3d>
            <a:camera prst="perspectiveContrastingLeftFacing"/>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 name="円弧 19"/>
          <p:cNvSpPr/>
          <p:nvPr/>
        </p:nvSpPr>
        <p:spPr>
          <a:xfrm rot="19224618">
            <a:off x="6043866" y="3409390"/>
            <a:ext cx="746374" cy="772264"/>
          </a:xfrm>
          <a:prstGeom prst="arc">
            <a:avLst>
              <a:gd name="adj1" fmla="val 17428472"/>
              <a:gd name="adj2" fmla="val 1585814"/>
            </a:avLst>
          </a:prstGeom>
          <a:ln w="114300" cap="rnd">
            <a:solidFill>
              <a:schemeClr val="tx2">
                <a:lumMod val="40000"/>
                <a:lumOff val="60000"/>
              </a:schemeClr>
            </a:solidFill>
            <a:headEnd type="stealth"/>
            <a:tailEnd type="none"/>
          </a:ln>
          <a:effectLst>
            <a:outerShdw blurRad="50800" dist="38100" dir="5400000" algn="t" rotWithShape="0">
              <a:prstClr val="black">
                <a:alpha val="40000"/>
              </a:prstClr>
            </a:outerShdw>
          </a:effectLst>
          <a:scene3d>
            <a:camera prst="perspectiveContrastingLeftFacing"/>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 name="円弧 23"/>
          <p:cNvSpPr/>
          <p:nvPr/>
        </p:nvSpPr>
        <p:spPr>
          <a:xfrm rot="19224618">
            <a:off x="6310566" y="2202890"/>
            <a:ext cx="746374" cy="772264"/>
          </a:xfrm>
          <a:prstGeom prst="arc">
            <a:avLst>
              <a:gd name="adj1" fmla="val 17428472"/>
              <a:gd name="adj2" fmla="val 1585814"/>
            </a:avLst>
          </a:prstGeom>
          <a:ln w="114300" cap="rnd">
            <a:solidFill>
              <a:schemeClr val="tx2">
                <a:lumMod val="40000"/>
                <a:lumOff val="60000"/>
              </a:schemeClr>
            </a:solidFill>
            <a:headEnd type="stealth"/>
            <a:tailEnd type="none"/>
          </a:ln>
          <a:effectLst>
            <a:outerShdw blurRad="50800" dist="38100" dir="5400000" algn="t" rotWithShape="0">
              <a:prstClr val="black">
                <a:alpha val="40000"/>
              </a:prstClr>
            </a:outerShdw>
          </a:effectLst>
          <a:scene3d>
            <a:camera prst="perspectiveContrastingLeftFacing"/>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 name="角丸四角形 4"/>
          <p:cNvSpPr/>
          <p:nvPr/>
        </p:nvSpPr>
        <p:spPr>
          <a:xfrm>
            <a:off x="4093916" y="1258927"/>
            <a:ext cx="1630784" cy="720080"/>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ja-JP" altLang="en-US" sz="2200" b="1" dirty="0">
                <a:solidFill>
                  <a:schemeClr val="tx1"/>
                </a:solidFill>
                <a:latin typeface="BIZ UDPゴシック" panose="020B0400000000000000" pitchFamily="50" charset="-128"/>
                <a:ea typeface="BIZ UDPゴシック" panose="020B0400000000000000" pitchFamily="50" charset="-128"/>
              </a:rPr>
              <a:t>更なる</a:t>
            </a:r>
            <a:endParaRPr lang="en-US" altLang="ja-JP" sz="22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200" b="1" dirty="0">
                <a:solidFill>
                  <a:schemeClr val="tx1"/>
                </a:solidFill>
                <a:latin typeface="BIZ UDPゴシック" panose="020B0400000000000000" pitchFamily="50" charset="-128"/>
                <a:ea typeface="BIZ UDPゴシック" panose="020B0400000000000000" pitchFamily="50" charset="-128"/>
              </a:rPr>
              <a:t> 「実践」</a:t>
            </a:r>
          </a:p>
        </p:txBody>
      </p:sp>
      <p:sp>
        <p:nvSpPr>
          <p:cNvPr id="28" name="角丸四角形 27"/>
          <p:cNvSpPr/>
          <p:nvPr/>
        </p:nvSpPr>
        <p:spPr>
          <a:xfrm>
            <a:off x="6304956" y="3829387"/>
            <a:ext cx="2160240" cy="64807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a:latin typeface="BIZ UDPゴシック" panose="020B0400000000000000" pitchFamily="50" charset="-128"/>
                <a:ea typeface="BIZ UDPゴシック" panose="020B0400000000000000" pitchFamily="50" charset="-128"/>
              </a:rPr>
              <a:t>実践の振返り</a:t>
            </a:r>
          </a:p>
        </p:txBody>
      </p:sp>
      <p:sp>
        <p:nvSpPr>
          <p:cNvPr id="4" name="楕円 4">
            <a:extLst>
              <a:ext uri="{FF2B5EF4-FFF2-40B4-BE49-F238E27FC236}">
                <a16:creationId xmlns:a16="http://schemas.microsoft.com/office/drawing/2014/main" id="{4A14E527-6DF5-CF3F-45D0-998C2B8A27B7}"/>
              </a:ext>
            </a:extLst>
          </p:cNvPr>
          <p:cNvSpPr txBox="1"/>
          <p:nvPr/>
        </p:nvSpPr>
        <p:spPr>
          <a:xfrm>
            <a:off x="9000298" y="3537318"/>
            <a:ext cx="2935559" cy="1869527"/>
          </a:xfrm>
          <a:prstGeom prst="rect">
            <a:avLst/>
          </a:prstGeom>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kumimoji="1" lang="ja-JP" sz="1700" b="1" kern="1200" dirty="0">
                <a:solidFill>
                  <a:srgbClr val="FF0000"/>
                </a:solidFill>
                <a:latin typeface="BIZ UDPゴシック" panose="020B0400000000000000" pitchFamily="50" charset="-128"/>
                <a:ea typeface="BIZ UDPゴシック" panose="020B0400000000000000" pitchFamily="50" charset="-128"/>
              </a:rPr>
              <a:t>指定</a:t>
            </a:r>
            <a:r>
              <a:rPr kumimoji="1" lang="ja-JP" altLang="en-US" sz="1700" b="1" kern="1200" dirty="0">
                <a:solidFill>
                  <a:srgbClr val="FF0000"/>
                </a:solidFill>
                <a:latin typeface="BIZ UDPゴシック" panose="020B0400000000000000" pitchFamily="50" charset="-128"/>
                <a:ea typeface="BIZ UDPゴシック" panose="020B0400000000000000" pitchFamily="50" charset="-128"/>
              </a:rPr>
              <a:t>特定</a:t>
            </a:r>
            <a:r>
              <a:rPr kumimoji="1" lang="ja-JP" sz="1700" b="1" kern="1200" dirty="0">
                <a:solidFill>
                  <a:srgbClr val="FF0000"/>
                </a:solidFill>
                <a:latin typeface="BIZ UDPゴシック" panose="020B0400000000000000" pitchFamily="50" charset="-128"/>
                <a:ea typeface="BIZ UDPゴシック" panose="020B0400000000000000" pitchFamily="50" charset="-128"/>
              </a:rPr>
              <a:t>相談支援事業所と基幹相談支援センターとの連携の始まり</a:t>
            </a:r>
            <a:endParaRPr kumimoji="1" lang="en-US" altLang="ja-JP" sz="1700" b="1" kern="1200" dirty="0">
              <a:solidFill>
                <a:srgbClr val="FF0000"/>
              </a:solidFill>
              <a:latin typeface="BIZ UDPゴシック" panose="020B0400000000000000" pitchFamily="50" charset="-128"/>
              <a:ea typeface="BIZ UDPゴシック" panose="020B0400000000000000" pitchFamily="50" charset="-128"/>
            </a:endParaRPr>
          </a:p>
          <a:p>
            <a:pPr marL="0" lvl="0" indent="0" algn="l" defTabSz="755650">
              <a:lnSpc>
                <a:spcPct val="90000"/>
              </a:lnSpc>
              <a:spcBef>
                <a:spcPct val="0"/>
              </a:spcBef>
              <a:spcAft>
                <a:spcPct val="35000"/>
              </a:spcAft>
              <a:buNone/>
            </a:pPr>
            <a:r>
              <a:rPr kumimoji="1" lang="ja-JP" altLang="en-US" sz="1700" kern="1200" dirty="0">
                <a:latin typeface="BIZ UDPゴシック" panose="020B0400000000000000" pitchFamily="50" charset="-128"/>
                <a:ea typeface="BIZ UDPゴシック" panose="020B0400000000000000" pitchFamily="50" charset="-128"/>
              </a:rPr>
              <a:t>・相談できる相手が地域にあることを学ぶ（孤独感の解消等）</a:t>
            </a:r>
            <a:endParaRPr lang="en-US" sz="1700" kern="1200" dirty="0">
              <a:latin typeface="BIZ UDPゴシック" panose="020B0400000000000000" pitchFamily="50" charset="-128"/>
              <a:ea typeface="BIZ UDPゴシック" panose="020B0400000000000000" pitchFamily="50" charset="-128"/>
            </a:endParaRPr>
          </a:p>
        </p:txBody>
      </p:sp>
      <p:sp>
        <p:nvSpPr>
          <p:cNvPr id="11" name="楕円 4">
            <a:extLst>
              <a:ext uri="{FF2B5EF4-FFF2-40B4-BE49-F238E27FC236}">
                <a16:creationId xmlns:a16="http://schemas.microsoft.com/office/drawing/2014/main" id="{696038D2-1CB6-12FD-E091-0CB5321B3D66}"/>
              </a:ext>
            </a:extLst>
          </p:cNvPr>
          <p:cNvSpPr txBox="1"/>
          <p:nvPr/>
        </p:nvSpPr>
        <p:spPr>
          <a:xfrm>
            <a:off x="9000298" y="1451155"/>
            <a:ext cx="2935559" cy="2027178"/>
          </a:xfrm>
          <a:prstGeom prst="rect">
            <a:avLst/>
          </a:prstGeom>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kumimoji="1" lang="ja-JP" sz="1700" b="1" kern="1200" dirty="0">
                <a:solidFill>
                  <a:srgbClr val="FF0000"/>
                </a:solidFill>
                <a:latin typeface="BIZ UDPゴシック" panose="020B0400000000000000" pitchFamily="50" charset="-128"/>
                <a:ea typeface="BIZ UDPゴシック" panose="020B0400000000000000" pitchFamily="50" charset="-128"/>
              </a:rPr>
              <a:t>基幹相談支援センターを中心とした相談体制の構築</a:t>
            </a:r>
            <a:endParaRPr kumimoji="1" lang="en-US" altLang="ja-JP" sz="1700" b="1" kern="1200" dirty="0">
              <a:solidFill>
                <a:srgbClr val="FF0000"/>
              </a:solidFill>
              <a:latin typeface="BIZ UDPゴシック" panose="020B0400000000000000" pitchFamily="50" charset="-128"/>
              <a:ea typeface="BIZ UDPゴシック" panose="020B0400000000000000" pitchFamily="50" charset="-128"/>
            </a:endParaRPr>
          </a:p>
          <a:p>
            <a:pPr marL="0" lvl="0" indent="0" defTabSz="755650">
              <a:lnSpc>
                <a:spcPct val="90000"/>
              </a:lnSpc>
              <a:spcBef>
                <a:spcPct val="0"/>
              </a:spcBef>
              <a:spcAft>
                <a:spcPct val="35000"/>
              </a:spcAft>
              <a:buNone/>
            </a:pPr>
            <a:r>
              <a:rPr kumimoji="1" lang="ja-JP" altLang="en-US" sz="1700" kern="1200" dirty="0">
                <a:latin typeface="BIZ UDPゴシック" panose="020B0400000000000000" pitchFamily="50" charset="-128"/>
                <a:ea typeface="BIZ UDPゴシック" panose="020B0400000000000000" pitchFamily="50" charset="-128"/>
              </a:rPr>
              <a:t>・</a:t>
            </a:r>
            <a:r>
              <a:rPr kumimoji="1" lang="ja-JP" sz="1700" kern="1200" dirty="0">
                <a:latin typeface="BIZ UDPゴシック" panose="020B0400000000000000" pitchFamily="50" charset="-128"/>
                <a:ea typeface="BIZ UDPゴシック" panose="020B0400000000000000" pitchFamily="50" charset="-128"/>
              </a:rPr>
              <a:t>相談支援専門員連絡会</a:t>
            </a:r>
            <a:r>
              <a:rPr kumimoji="1" lang="ja-JP" altLang="en-US" sz="1700" kern="1200" dirty="0">
                <a:latin typeface="BIZ UDPゴシック" panose="020B0400000000000000" pitchFamily="50" charset="-128"/>
                <a:ea typeface="BIZ UDPゴシック" panose="020B0400000000000000" pitchFamily="50" charset="-128"/>
              </a:rPr>
              <a:t>（参加）</a:t>
            </a:r>
            <a:r>
              <a:rPr kumimoji="1" lang="ja-JP" sz="1700" kern="1200" dirty="0">
                <a:latin typeface="BIZ UDPゴシック" panose="020B0400000000000000" pitchFamily="50" charset="-128"/>
                <a:ea typeface="BIZ UDPゴシック" panose="020B0400000000000000" pitchFamily="50" charset="-128"/>
              </a:rPr>
              <a:t>、</a:t>
            </a:r>
            <a:r>
              <a:rPr kumimoji="1" lang="ja-JP" altLang="en-US" sz="1700" kern="1200" dirty="0">
                <a:latin typeface="BIZ UDPゴシック" panose="020B0400000000000000" pitchFamily="50" charset="-128"/>
                <a:ea typeface="BIZ UDPゴシック" panose="020B0400000000000000" pitchFamily="50" charset="-128"/>
              </a:rPr>
              <a:t>地域支援・</a:t>
            </a:r>
            <a:r>
              <a:rPr kumimoji="1" lang="ja-JP" sz="1700" kern="1200" dirty="0">
                <a:latin typeface="BIZ UDPゴシック" panose="020B0400000000000000" pitchFamily="50" charset="-128"/>
                <a:ea typeface="BIZ UDPゴシック" panose="020B0400000000000000" pitchFamily="50" charset="-128"/>
              </a:rPr>
              <a:t>困難事例</a:t>
            </a:r>
            <a:r>
              <a:rPr kumimoji="1" lang="ja-JP" altLang="en-US" sz="1700" kern="1200" dirty="0">
                <a:latin typeface="BIZ UDPゴシック" panose="020B0400000000000000" pitchFamily="50" charset="-128"/>
                <a:ea typeface="BIZ UDPゴシック" panose="020B0400000000000000" pitchFamily="50" charset="-128"/>
              </a:rPr>
              <a:t>・多職種連携等</a:t>
            </a:r>
            <a:r>
              <a:rPr kumimoji="1" lang="ja-JP" sz="1700" kern="1200" dirty="0">
                <a:latin typeface="BIZ UDPゴシック" panose="020B0400000000000000" pitchFamily="50" charset="-128"/>
                <a:ea typeface="BIZ UDPゴシック" panose="020B0400000000000000" pitchFamily="50" charset="-128"/>
              </a:rPr>
              <a:t>への相談・助言、事例検討を通して支援強化</a:t>
            </a:r>
            <a:r>
              <a:rPr kumimoji="1" lang="ja-JP" altLang="en-US" sz="1700" kern="1200" dirty="0">
                <a:latin typeface="BIZ UDPゴシック" panose="020B0400000000000000" pitchFamily="50" charset="-128"/>
                <a:ea typeface="BIZ UDPゴシック" panose="020B0400000000000000" pitchFamily="50" charset="-128"/>
              </a:rPr>
              <a:t>等</a:t>
            </a:r>
            <a:endParaRPr kumimoji="1" lang="en-US" altLang="ja-JP" sz="1700" kern="1200" dirty="0">
              <a:latin typeface="BIZ UDPゴシック" panose="020B0400000000000000" pitchFamily="50" charset="-128"/>
              <a:ea typeface="BIZ UDPゴシック" panose="020B0400000000000000" pitchFamily="50" charset="-128"/>
            </a:endParaRPr>
          </a:p>
          <a:p>
            <a:pPr marL="0" lvl="0" indent="0" defTabSz="755650">
              <a:lnSpc>
                <a:spcPct val="90000"/>
              </a:lnSpc>
              <a:spcBef>
                <a:spcPct val="0"/>
              </a:spcBef>
              <a:spcAft>
                <a:spcPct val="35000"/>
              </a:spcAft>
              <a:buNone/>
            </a:pPr>
            <a:r>
              <a:rPr kumimoji="1" lang="ja-JP" altLang="en-US" sz="1700" kern="1200" dirty="0">
                <a:latin typeface="BIZ UDPゴシック" panose="020B0400000000000000" pitchFamily="50" charset="-128"/>
                <a:ea typeface="BIZ UDPゴシック" panose="020B0400000000000000" pitchFamily="50" charset="-128"/>
              </a:rPr>
              <a:t>・制度理解</a:t>
            </a:r>
            <a:endParaRPr lang="en-US" sz="1700" kern="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95882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81948-F139-00F4-612A-D23895F2B591}"/>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9882B713-FAA0-0BA0-79EF-E0079629B2F4}"/>
              </a:ext>
            </a:extLst>
          </p:cNvPr>
          <p:cNvSpPr txBox="1">
            <a:spLocks/>
          </p:cNvSpPr>
          <p:nvPr/>
        </p:nvSpPr>
        <p:spPr>
          <a:xfrm>
            <a:off x="519894" y="1433720"/>
            <a:ext cx="11152211" cy="3258207"/>
          </a:xfrm>
          <a:prstGeom prst="rect">
            <a:avLst/>
          </a:prstGeom>
        </p:spPr>
        <p:txBody>
          <a:bodyPr vert="horz" lIns="112542" tIns="56271" rIns="112542" bIns="56271"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b="1" dirty="0">
                <a:solidFill>
                  <a:schemeClr val="bg2">
                    <a:lumMod val="25000"/>
                  </a:schemeClr>
                </a:solidFill>
                <a:latin typeface="BIZ UDPゴシック" panose="020B0400000000000000" pitchFamily="50" charset="-128"/>
                <a:ea typeface="BIZ UDPゴシック" panose="020B0400000000000000" pitchFamily="50" charset="-128"/>
              </a:rPr>
              <a:t>ケアマネジメント基礎コース　</a:t>
            </a:r>
            <a:r>
              <a:rPr lang="ja-JP" altLang="en-US" sz="4400" b="1">
                <a:solidFill>
                  <a:schemeClr val="bg2">
                    <a:lumMod val="25000"/>
                  </a:schemeClr>
                </a:solidFill>
                <a:latin typeface="BIZ UDPゴシック" panose="020B0400000000000000" pitchFamily="50" charset="-128"/>
                <a:ea typeface="BIZ UDPゴシック" panose="020B0400000000000000" pitchFamily="50" charset="-128"/>
              </a:rPr>
              <a:t>実践報告</a:t>
            </a:r>
            <a:r>
              <a:rPr lang="en-US" altLang="ja-JP" sz="4400" b="1" dirty="0">
                <a:solidFill>
                  <a:schemeClr val="bg2">
                    <a:lumMod val="25000"/>
                  </a:schemeClr>
                </a:solidFill>
                <a:latin typeface="BIZ UDPゴシック" panose="020B0400000000000000" pitchFamily="50" charset="-128"/>
                <a:ea typeface="BIZ UDPゴシック" panose="020B0400000000000000" pitchFamily="50" charset="-128"/>
              </a:rPr>
              <a:t> Ⅲ</a:t>
            </a:r>
            <a:endParaRPr lang="ja-JP" altLang="en-US" sz="4400" b="1" dirty="0">
              <a:solidFill>
                <a:schemeClr val="bg2">
                  <a:lumMod val="25000"/>
                </a:schemeClr>
              </a:solidFill>
              <a:latin typeface="BIZ UDPゴシック" panose="020B0400000000000000" pitchFamily="50" charset="-128"/>
              <a:ea typeface="BIZ UDPゴシック" panose="020B0400000000000000" pitchFamily="50" charset="-128"/>
            </a:endParaRPr>
          </a:p>
          <a:p>
            <a:endPar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endParaRPr>
          </a:p>
          <a:p>
            <a:r>
              <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rPr>
              <a:t>14</a:t>
            </a:r>
            <a:r>
              <a:rPr lang="ja-JP" altLang="en-US" sz="4000" b="1" dirty="0">
                <a:solidFill>
                  <a:schemeClr val="bg2">
                    <a:lumMod val="25000"/>
                  </a:schemeClr>
                </a:solidFill>
                <a:latin typeface="BIZ UDPゴシック" panose="020B0400000000000000" pitchFamily="50" charset="-128"/>
                <a:ea typeface="BIZ UDPゴシック" panose="020B0400000000000000" pitchFamily="50" charset="-128"/>
              </a:rPr>
              <a:t>：</a:t>
            </a:r>
            <a:r>
              <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rPr>
              <a:t>25</a:t>
            </a:r>
            <a:r>
              <a:rPr lang="ja-JP" altLang="en-US" sz="4000" b="1" dirty="0">
                <a:solidFill>
                  <a:schemeClr val="bg2">
                    <a:lumMod val="25000"/>
                  </a:schemeClr>
                </a:solidFill>
                <a:latin typeface="BIZ UDPゴシック" panose="020B0400000000000000" pitchFamily="50" charset="-128"/>
                <a:ea typeface="BIZ UDPゴシック" panose="020B0400000000000000" pitchFamily="50" charset="-128"/>
              </a:rPr>
              <a:t>～</a:t>
            </a:r>
            <a:r>
              <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rPr>
              <a:t>15</a:t>
            </a:r>
            <a:r>
              <a:rPr lang="ja-JP" altLang="en-US" sz="4000" b="1" dirty="0">
                <a:solidFill>
                  <a:schemeClr val="bg2">
                    <a:lumMod val="25000"/>
                  </a:schemeClr>
                </a:solidFill>
                <a:latin typeface="BIZ UDPゴシック" panose="020B0400000000000000" pitchFamily="50" charset="-128"/>
                <a:ea typeface="BIZ UDPゴシック" panose="020B0400000000000000" pitchFamily="50" charset="-128"/>
              </a:rPr>
              <a:t>：</a:t>
            </a:r>
            <a:r>
              <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rPr>
              <a:t>30</a:t>
            </a:r>
          </a:p>
          <a:p>
            <a:endPar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endParaRPr>
          </a:p>
          <a:p>
            <a:endPar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A1794F74-1FF6-0322-D8A2-D3CC6CB6DEFE}"/>
              </a:ext>
            </a:extLst>
          </p:cNvPr>
          <p:cNvSpPr>
            <a:spLocks noGrp="1"/>
          </p:cNvSpPr>
          <p:nvPr>
            <p:ph type="sldNum" sz="quarter" idx="12"/>
          </p:nvPr>
        </p:nvSpPr>
        <p:spPr/>
        <p:txBody>
          <a:bodyPr/>
          <a:lstStyle/>
          <a:p>
            <a:fld id="{37E5972D-A0AF-46CE-8DED-30C059512C1A}" type="slidenum">
              <a:rPr kumimoji="1" lang="ja-JP" altLang="en-US" smtClean="0"/>
              <a:t>24</a:t>
            </a:fld>
            <a:endParaRPr kumimoji="1" lang="ja-JP" altLang="en-US"/>
          </a:p>
        </p:txBody>
      </p:sp>
      <p:sp>
        <p:nvSpPr>
          <p:cNvPr id="6" name="テキスト ボックス 5">
            <a:extLst>
              <a:ext uri="{FF2B5EF4-FFF2-40B4-BE49-F238E27FC236}">
                <a16:creationId xmlns:a16="http://schemas.microsoft.com/office/drawing/2014/main" id="{CD38E9F3-6BF9-0CC1-B7B1-0D5649B956FF}"/>
              </a:ext>
            </a:extLst>
          </p:cNvPr>
          <p:cNvSpPr txBox="1"/>
          <p:nvPr/>
        </p:nvSpPr>
        <p:spPr>
          <a:xfrm>
            <a:off x="3047113" y="4895757"/>
            <a:ext cx="6097772" cy="369332"/>
          </a:xfrm>
          <a:prstGeom prst="rect">
            <a:avLst/>
          </a:prstGeom>
          <a:noFill/>
        </p:spPr>
        <p:txBody>
          <a:bodyPr wrap="square">
            <a:spAutoFit/>
          </a:bodyPr>
          <a:lstStyle/>
          <a:p>
            <a:pPr marL="0" indent="0" algn="ctr">
              <a:buFont typeface="Arial" panose="020B0604020202020204" pitchFamily="34" charset="0"/>
              <a:buNone/>
            </a:pPr>
            <a:r>
              <a:rPr lang="zh-TW" altLang="en-US" sz="1800" b="1" dirty="0">
                <a:latin typeface="BIZ UDPゴシック" panose="020B0400000000000000" pitchFamily="50" charset="-128"/>
                <a:ea typeface="BIZ UDPゴシック" panose="020B0400000000000000" pitchFamily="50" charset="-128"/>
              </a:rPr>
              <a:t>福井県相談支援専門員協会　</a:t>
            </a:r>
            <a:r>
              <a:rPr lang="ja-JP" altLang="en-US" b="1" dirty="0">
                <a:latin typeface="BIZ UDPゴシック" panose="020B0400000000000000" pitchFamily="50" charset="-128"/>
                <a:ea typeface="BIZ UDPゴシック" panose="020B0400000000000000" pitchFamily="50" charset="-128"/>
              </a:rPr>
              <a:t>　</a:t>
            </a:r>
            <a:r>
              <a:rPr lang="zh-TW" altLang="en-US" sz="1800" b="1" dirty="0">
                <a:latin typeface="BIZ UDPゴシック" panose="020B0400000000000000" pitchFamily="50" charset="-128"/>
                <a:ea typeface="BIZ UDPゴシック" panose="020B0400000000000000" pitchFamily="50" charset="-128"/>
              </a:rPr>
              <a:t>平吹</a:t>
            </a:r>
            <a:r>
              <a:rPr lang="ja-JP" altLang="en-US" sz="1800" b="1" dirty="0">
                <a:latin typeface="BIZ UDPゴシック" panose="020B0400000000000000" pitchFamily="50" charset="-128"/>
                <a:ea typeface="BIZ UDPゴシック" panose="020B0400000000000000" pitchFamily="50" charset="-128"/>
              </a:rPr>
              <a:t>　</a:t>
            </a:r>
            <a:r>
              <a:rPr lang="zh-TW" altLang="en-US" sz="1800" b="1" dirty="0">
                <a:latin typeface="BIZ UDPゴシック" panose="020B0400000000000000" pitchFamily="50" charset="-128"/>
                <a:ea typeface="BIZ UDPゴシック" panose="020B0400000000000000" pitchFamily="50" charset="-128"/>
              </a:rPr>
              <a:t>威一郎</a:t>
            </a:r>
            <a:r>
              <a:rPr lang="ja-JP" altLang="en-US" sz="1800" b="1" dirty="0">
                <a:latin typeface="BIZ UDPゴシック" panose="020B0400000000000000" pitchFamily="50" charset="-128"/>
                <a:ea typeface="BIZ UDPゴシック" panose="020B0400000000000000" pitchFamily="50" charset="-128"/>
              </a:rPr>
              <a:t>　</a:t>
            </a:r>
            <a:endParaRPr lang="en-US" altLang="ja-JP" sz="1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3849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FE6105B-6B93-8EE1-FB40-92F36AC157DA}"/>
              </a:ext>
            </a:extLst>
          </p:cNvPr>
          <p:cNvSpPr>
            <a:spLocks noGrp="1"/>
          </p:cNvSpPr>
          <p:nvPr>
            <p:ph type="title"/>
          </p:nvPr>
        </p:nvSpPr>
        <p:spPr>
          <a:xfrm>
            <a:off x="-100" y="0"/>
            <a:ext cx="12191999" cy="1067683"/>
          </a:xfrm>
        </p:spPr>
        <p:txBody>
          <a:bodyPr>
            <a:normAutofit/>
          </a:bodyPr>
          <a:lstStyle/>
          <a:p>
            <a:pPr algn="ctr"/>
            <a:r>
              <a:rPr lang="ja-JP" altLang="en-US" sz="3200" dirty="0">
                <a:latin typeface="BIZ UDPゴシック" panose="020B0400000000000000" pitchFamily="50" charset="-128"/>
                <a:ea typeface="BIZ UDPゴシック" panose="020B0400000000000000" pitchFamily="50" charset="-128"/>
              </a:rPr>
              <a:t>実践報告</a:t>
            </a:r>
            <a:r>
              <a:rPr lang="en-US" altLang="ja-JP" sz="3200" dirty="0">
                <a:solidFill>
                  <a:schemeClr val="bg2">
                    <a:lumMod val="25000"/>
                  </a:schemeClr>
                </a:solidFill>
                <a:latin typeface="BIZ UDPゴシック" panose="020B0400000000000000" pitchFamily="50" charset="-128"/>
                <a:ea typeface="BIZ UDPゴシック" panose="020B0400000000000000" pitchFamily="50" charset="-128"/>
              </a:rPr>
              <a:t>Ⅲ </a:t>
            </a:r>
            <a:r>
              <a:rPr lang="ja-JP" altLang="en-US" sz="3200" dirty="0">
                <a:solidFill>
                  <a:schemeClr val="bg2">
                    <a:lumMod val="25000"/>
                  </a:schemeClr>
                </a:solidFill>
                <a:latin typeface="BIZ UDPゴシック" panose="020B0400000000000000" pitchFamily="50" charset="-128"/>
                <a:ea typeface="BIZ UDPゴシック" panose="020B0400000000000000" pitchFamily="50" charset="-128"/>
              </a:rPr>
              <a:t>「演習講師の養成、実習受入体制整備」</a:t>
            </a:r>
            <a:endParaRPr lang="ja-JP" altLang="en-US" sz="32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6095899" y="2494482"/>
            <a:ext cx="5810863" cy="2965236"/>
          </a:xfrm>
          <a:prstGeom prst="rect">
            <a:avLst/>
          </a:prstGeom>
          <a:solidFill>
            <a:schemeClr val="accent6">
              <a:alpha val="192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・事前振り返りシート「研修体制整備」の項目を</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参考として共有してください。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演習講師の養成</a:t>
            </a:r>
            <a:r>
              <a:rPr kumimoji="1" lang="ja-JP" altLang="en-US" dirty="0">
                <a:solidFill>
                  <a:srgbClr val="C00000"/>
                </a:solidFill>
                <a:latin typeface="BIZ UDPゴシック" panose="020B0400000000000000" pitchFamily="50" charset="-128"/>
                <a:ea typeface="BIZ UDPゴシック" panose="020B0400000000000000" pitchFamily="50" charset="-128"/>
              </a:rPr>
              <a:t>（主任相談支援専門員の活用等）</a:t>
            </a:r>
            <a:endParaRPr kumimoji="1" lang="en-US" altLang="ja-JP" sz="2400" dirty="0">
              <a:solidFill>
                <a:srgbClr val="C00000"/>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en-US" altLang="ja-JP" sz="2000" dirty="0">
                <a:solidFill>
                  <a:schemeClr val="tx1"/>
                </a:solidFill>
                <a:latin typeface="BIZ UDPゴシック" panose="020B0400000000000000" pitchFamily="50" charset="-128"/>
                <a:ea typeface="BIZ UDPゴシック" panose="020B0400000000000000" pitchFamily="50" charset="-128"/>
              </a:rPr>
              <a:t>①</a:t>
            </a:r>
            <a:r>
              <a:rPr kumimoji="1" lang="ja-JP" altLang="en-US" sz="2000" dirty="0">
                <a:solidFill>
                  <a:schemeClr val="tx1"/>
                </a:solidFill>
                <a:latin typeface="BIZ UDPゴシック" panose="020B0400000000000000" pitchFamily="50" charset="-128"/>
                <a:ea typeface="BIZ UDPゴシック" panose="020B0400000000000000" pitchFamily="50" charset="-128"/>
              </a:rPr>
              <a:t>研修の準備（企画）、統括・演習講師の養成</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1"/>
                </a:solidFill>
                <a:latin typeface="BIZ UDPゴシック" panose="020B0400000000000000" pitchFamily="50" charset="-128"/>
                <a:ea typeface="BIZ UDPゴシック" panose="020B0400000000000000" pitchFamily="50" charset="-128"/>
              </a:rPr>
              <a:t>　　地域における実習の受入状況</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en-US" altLang="ja-JP" sz="2000" dirty="0">
                <a:solidFill>
                  <a:schemeClr val="tx1"/>
                </a:solidFill>
                <a:latin typeface="BIZ UDPゴシック" panose="020B0400000000000000" pitchFamily="50" charset="-128"/>
                <a:ea typeface="BIZ UDPゴシック" panose="020B0400000000000000" pitchFamily="50" charset="-128"/>
              </a:rPr>
              <a:t>②</a:t>
            </a:r>
            <a:r>
              <a:rPr kumimoji="1" lang="ja-JP" altLang="en-US" sz="2000" dirty="0">
                <a:solidFill>
                  <a:schemeClr val="tx1"/>
                </a:solidFill>
                <a:latin typeface="BIZ UDPゴシック" panose="020B0400000000000000" pitchFamily="50" charset="-128"/>
                <a:ea typeface="BIZ UDPゴシック" panose="020B0400000000000000" pitchFamily="50" charset="-128"/>
              </a:rPr>
              <a:t>実習の効果（自地域での実践内容）</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en-US" altLang="ja-JP" sz="2000" dirty="0">
                <a:solidFill>
                  <a:schemeClr val="tx1"/>
                </a:solidFill>
                <a:latin typeface="BIZ UDPゴシック" panose="020B0400000000000000" pitchFamily="50" charset="-128"/>
                <a:ea typeface="BIZ UDPゴシック" panose="020B0400000000000000" pitchFamily="50" charset="-128"/>
              </a:rPr>
              <a:t>③OJT</a:t>
            </a:r>
            <a:r>
              <a:rPr kumimoji="1" lang="ja-JP" altLang="en-US" sz="2000" dirty="0">
                <a:solidFill>
                  <a:schemeClr val="tx1"/>
                </a:solidFill>
                <a:latin typeface="BIZ UDPゴシック" panose="020B0400000000000000" pitchFamily="50" charset="-128"/>
                <a:ea typeface="BIZ UDPゴシック" panose="020B0400000000000000" pitchFamily="50" charset="-128"/>
              </a:rPr>
              <a:t>体制整備の推進状況</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9781E5F6-C6DC-AC88-604E-EC1B460BEF38}"/>
              </a:ext>
            </a:extLst>
          </p:cNvPr>
          <p:cNvGrpSpPr/>
          <p:nvPr/>
        </p:nvGrpSpPr>
        <p:grpSpPr>
          <a:xfrm>
            <a:off x="271161" y="2494482"/>
            <a:ext cx="5220930" cy="1076301"/>
            <a:chOff x="271161" y="2494482"/>
            <a:chExt cx="5220930" cy="1076301"/>
          </a:xfrm>
        </p:grpSpPr>
        <p:sp>
          <p:nvSpPr>
            <p:cNvPr id="5" name="正方形/長方形 4">
              <a:extLst>
                <a:ext uri="{FF2B5EF4-FFF2-40B4-BE49-F238E27FC236}">
                  <a16:creationId xmlns:a16="http://schemas.microsoft.com/office/drawing/2014/main" id="{31804E63-EB34-0A57-7F2A-AD5EF8280A9A}"/>
                </a:ext>
              </a:extLst>
            </p:cNvPr>
            <p:cNvSpPr/>
            <p:nvPr/>
          </p:nvSpPr>
          <p:spPr>
            <a:xfrm>
              <a:off x="271161" y="2494482"/>
              <a:ext cx="5220930" cy="1076301"/>
            </a:xfrm>
            <a:prstGeom prst="rect">
              <a:avLst/>
            </a:prstGeom>
            <a:solidFill>
              <a:schemeClr val="accent2">
                <a:alpha val="7003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latin typeface="BIZ UDPゴシック" panose="020B0400000000000000" pitchFamily="50" charset="-128"/>
                  <a:ea typeface="BIZ UDPゴシック" panose="020B0400000000000000" pitchFamily="50" charset="-128"/>
                </a:rPr>
                <a:t>　　　　　　　　　　</a:t>
              </a:r>
              <a:r>
                <a:rPr kumimoji="1"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b="1">
                  <a:solidFill>
                    <a:schemeClr val="tx1"/>
                  </a:solidFill>
                  <a:latin typeface="BIZ UDPゴシック" panose="020B0400000000000000" pitchFamily="50" charset="-128"/>
                  <a:ea typeface="BIZ UDPゴシック" panose="020B0400000000000000" pitchFamily="50" charset="-128"/>
                </a:rPr>
                <a:t>「目的、概要説明」　</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a:solidFill>
                    <a:schemeClr val="tx1"/>
                  </a:solidFill>
                  <a:latin typeface="BIZ UDPゴシック" panose="020B0400000000000000" pitchFamily="50" charset="-128"/>
                  <a:ea typeface="BIZ UDPゴシック" panose="020B0400000000000000" pitchFamily="50" charset="-128"/>
                </a:rPr>
                <a:t>　　　　　　　　　　</a:t>
              </a:r>
              <a:r>
                <a:rPr kumimoji="1" lang="ja-JP" altLang="en-US">
                  <a:solidFill>
                    <a:schemeClr val="tx1"/>
                  </a:solidFill>
                  <a:latin typeface="BIZ UDPゴシック" panose="020B0400000000000000" pitchFamily="50" charset="-128"/>
                  <a:ea typeface="BIZ UDPゴシック" panose="020B0400000000000000" pitchFamily="50" charset="-128"/>
                </a:rPr>
                <a:t>“ケアマネコース全体”</a:t>
              </a:r>
            </a:p>
          </p:txBody>
        </p:sp>
        <p:sp>
          <p:nvSpPr>
            <p:cNvPr id="27" name="角丸四角形 26"/>
            <p:cNvSpPr/>
            <p:nvPr/>
          </p:nvSpPr>
          <p:spPr>
            <a:xfrm>
              <a:off x="271161" y="2656482"/>
              <a:ext cx="1408783" cy="826783"/>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solidFill>
                    <a:schemeClr val="tx1"/>
                  </a:solidFill>
                  <a:latin typeface="BIZ UDPゴシック" panose="020B0400000000000000" pitchFamily="50" charset="-128"/>
                  <a:ea typeface="BIZ UDPゴシック" panose="020B0400000000000000" pitchFamily="50" charset="-128"/>
                </a:rPr>
                <a:t>14:25〜14:35</a:t>
              </a: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a:t>
              </a:r>
              <a:r>
                <a:rPr kumimoji="1" lang="en-US" altLang="ja-JP" dirty="0">
                  <a:solidFill>
                    <a:schemeClr val="tx1"/>
                  </a:solidFill>
                  <a:latin typeface="BIZ UDPゴシック" panose="020B0400000000000000" pitchFamily="50" charset="-128"/>
                  <a:ea typeface="BIZ UDPゴシック" panose="020B0400000000000000" pitchFamily="50" charset="-128"/>
                </a:rPr>
                <a:t>10</a:t>
              </a:r>
              <a:r>
                <a:rPr kumimoji="1" lang="ja-JP" altLang="en-US" dirty="0">
                  <a:solidFill>
                    <a:schemeClr val="tx1"/>
                  </a:solidFill>
                  <a:latin typeface="BIZ UDPゴシック" panose="020B0400000000000000" pitchFamily="50" charset="-128"/>
                  <a:ea typeface="BIZ UDPゴシック" panose="020B0400000000000000" pitchFamily="50" charset="-128"/>
                </a:rPr>
                <a:t>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5510D674-214F-4E15-0744-0351EEB3171A}"/>
              </a:ext>
            </a:extLst>
          </p:cNvPr>
          <p:cNvGrpSpPr/>
          <p:nvPr/>
        </p:nvGrpSpPr>
        <p:grpSpPr>
          <a:xfrm>
            <a:off x="271161" y="3834277"/>
            <a:ext cx="5220930" cy="1076301"/>
            <a:chOff x="271161" y="2494482"/>
            <a:chExt cx="5220930" cy="1076301"/>
          </a:xfrm>
        </p:grpSpPr>
        <p:sp>
          <p:nvSpPr>
            <p:cNvPr id="18" name="正方形/長方形 17">
              <a:extLst>
                <a:ext uri="{FF2B5EF4-FFF2-40B4-BE49-F238E27FC236}">
                  <a16:creationId xmlns:a16="http://schemas.microsoft.com/office/drawing/2014/main" id="{6304341E-8D68-F3E0-7EF0-A8AF2D31D9D0}"/>
                </a:ext>
              </a:extLst>
            </p:cNvPr>
            <p:cNvSpPr/>
            <p:nvPr/>
          </p:nvSpPr>
          <p:spPr>
            <a:xfrm>
              <a:off x="271161" y="2494482"/>
              <a:ext cx="5220930" cy="1076301"/>
            </a:xfrm>
            <a:prstGeom prst="rect">
              <a:avLst/>
            </a:prstGeom>
            <a:solidFill>
              <a:schemeClr val="accent6">
                <a:alpha val="7003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「事前課題のグループ共有」　</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“ブレイクアウトルーム”</a:t>
              </a:r>
            </a:p>
          </p:txBody>
        </p:sp>
        <p:sp>
          <p:nvSpPr>
            <p:cNvPr id="19" name="角丸四角形 18">
              <a:extLst>
                <a:ext uri="{FF2B5EF4-FFF2-40B4-BE49-F238E27FC236}">
                  <a16:creationId xmlns:a16="http://schemas.microsoft.com/office/drawing/2014/main" id="{B745E00A-004B-43F2-F078-E3E87DF71503}"/>
                </a:ext>
              </a:extLst>
            </p:cNvPr>
            <p:cNvSpPr/>
            <p:nvPr/>
          </p:nvSpPr>
          <p:spPr>
            <a:xfrm>
              <a:off x="271161" y="2619240"/>
              <a:ext cx="1408783" cy="826783"/>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solidFill>
                    <a:schemeClr val="tx1"/>
                  </a:solidFill>
                  <a:latin typeface="BIZ UDPゴシック" panose="020B0400000000000000" pitchFamily="50" charset="-128"/>
                  <a:ea typeface="BIZ UDPゴシック" panose="020B0400000000000000" pitchFamily="50" charset="-128"/>
                </a:rPr>
                <a:t>14:35〜15:15</a:t>
              </a:r>
            </a:p>
            <a:p>
              <a:pPr algn="ctr"/>
              <a:r>
                <a:rPr kumimoji="1" lang="ja-JP" altLang="en-US">
                  <a:solidFill>
                    <a:schemeClr val="tx1"/>
                  </a:solidFill>
                  <a:latin typeface="BIZ UDPゴシック" panose="020B0400000000000000" pitchFamily="50" charset="-128"/>
                  <a:ea typeface="BIZ UDPゴシック" panose="020B0400000000000000" pitchFamily="50" charset="-128"/>
                </a:rPr>
                <a:t>（</a:t>
              </a:r>
              <a:r>
                <a:rPr kumimoji="1" lang="en-US" altLang="ja-JP" dirty="0">
                  <a:solidFill>
                    <a:schemeClr val="tx1"/>
                  </a:solidFill>
                  <a:latin typeface="BIZ UDPゴシック" panose="020B0400000000000000" pitchFamily="50" charset="-128"/>
                  <a:ea typeface="BIZ UDPゴシック" panose="020B0400000000000000" pitchFamily="50" charset="-128"/>
                </a:rPr>
                <a:t>40</a:t>
              </a:r>
              <a:r>
                <a:rPr kumimoji="1" lang="ja-JP" altLang="en-US">
                  <a:solidFill>
                    <a:schemeClr val="tx1"/>
                  </a:solidFill>
                  <a:latin typeface="BIZ UDPゴシック" panose="020B0400000000000000" pitchFamily="50" charset="-128"/>
                  <a:ea typeface="BIZ UDPゴシック" panose="020B0400000000000000" pitchFamily="50" charset="-128"/>
                </a:rPr>
                <a:t>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D07126A7-95BA-605D-0B10-9503DD17C923}"/>
              </a:ext>
            </a:extLst>
          </p:cNvPr>
          <p:cNvGrpSpPr/>
          <p:nvPr/>
        </p:nvGrpSpPr>
        <p:grpSpPr>
          <a:xfrm>
            <a:off x="285238" y="5174072"/>
            <a:ext cx="5220930" cy="1076301"/>
            <a:chOff x="271161" y="2494482"/>
            <a:chExt cx="5220930" cy="1076301"/>
          </a:xfrm>
        </p:grpSpPr>
        <p:sp>
          <p:nvSpPr>
            <p:cNvPr id="35" name="正方形/長方形 34">
              <a:extLst>
                <a:ext uri="{FF2B5EF4-FFF2-40B4-BE49-F238E27FC236}">
                  <a16:creationId xmlns:a16="http://schemas.microsoft.com/office/drawing/2014/main" id="{4C7F3F06-0A75-04E5-E7C2-C8834EF07053}"/>
                </a:ext>
              </a:extLst>
            </p:cNvPr>
            <p:cNvSpPr/>
            <p:nvPr/>
          </p:nvSpPr>
          <p:spPr>
            <a:xfrm>
              <a:off x="271161" y="2494482"/>
              <a:ext cx="5220930" cy="1076301"/>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「まとめ、実践報告」　</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“ケアマネコース全体”</a:t>
              </a:r>
            </a:p>
          </p:txBody>
        </p:sp>
        <p:sp>
          <p:nvSpPr>
            <p:cNvPr id="39" name="角丸四角形 38">
              <a:extLst>
                <a:ext uri="{FF2B5EF4-FFF2-40B4-BE49-F238E27FC236}">
                  <a16:creationId xmlns:a16="http://schemas.microsoft.com/office/drawing/2014/main" id="{71C6A23B-E285-6DEA-243A-9DA46C009C0D}"/>
                </a:ext>
              </a:extLst>
            </p:cNvPr>
            <p:cNvSpPr/>
            <p:nvPr/>
          </p:nvSpPr>
          <p:spPr>
            <a:xfrm>
              <a:off x="271162" y="2619240"/>
              <a:ext cx="1394706" cy="826783"/>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solidFill>
                    <a:schemeClr val="tx1"/>
                  </a:solidFill>
                  <a:latin typeface="メイリオ" panose="020B0604030504040204" pitchFamily="50" charset="-128"/>
                  <a:ea typeface="メイリオ" panose="020B0604030504040204" pitchFamily="50" charset="-128"/>
                </a:rPr>
                <a:t>15:15〜15:30</a:t>
              </a:r>
            </a:p>
            <a:p>
              <a:pPr algn="ctr"/>
              <a:r>
                <a:rPr kumimoji="1" lang="ja-JP" altLang="en-US" dirty="0">
                  <a:solidFill>
                    <a:schemeClr val="tx1"/>
                  </a:solidFill>
                  <a:latin typeface="メイリオ" panose="020B0604030504040204" pitchFamily="50" charset="-128"/>
                  <a:ea typeface="メイリオ" panose="020B0604030504040204" pitchFamily="50" charset="-128"/>
                </a:rPr>
                <a:t>（</a:t>
              </a:r>
              <a:r>
                <a:rPr kumimoji="1" lang="en-US" altLang="ja-JP" dirty="0">
                  <a:solidFill>
                    <a:schemeClr val="tx1"/>
                  </a:solidFill>
                  <a:latin typeface="メイリオ" panose="020B0604030504040204" pitchFamily="50" charset="-128"/>
                  <a:ea typeface="メイリオ" panose="020B0604030504040204" pitchFamily="50" charset="-128"/>
                </a:rPr>
                <a:t>15</a:t>
              </a:r>
              <a:r>
                <a:rPr kumimoji="1" lang="ja-JP" altLang="en-US" dirty="0">
                  <a:solidFill>
                    <a:schemeClr val="tx1"/>
                  </a:solidFill>
                  <a:latin typeface="メイリオ" panose="020B0604030504040204" pitchFamily="50" charset="-128"/>
                  <a:ea typeface="メイリオ" panose="020B0604030504040204" pitchFamily="50" charset="-128"/>
                </a:rPr>
                <a:t>分）</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grpSp>
      <p:sp>
        <p:nvSpPr>
          <p:cNvPr id="41" name="正方形/長方形 40">
            <a:extLst>
              <a:ext uri="{FF2B5EF4-FFF2-40B4-BE49-F238E27FC236}">
                <a16:creationId xmlns:a16="http://schemas.microsoft.com/office/drawing/2014/main" id="{4F75465E-66C7-FC5A-6D27-6F7594E05C09}"/>
              </a:ext>
            </a:extLst>
          </p:cNvPr>
          <p:cNvSpPr/>
          <p:nvPr/>
        </p:nvSpPr>
        <p:spPr>
          <a:xfrm>
            <a:off x="-1" y="1182119"/>
            <a:ext cx="12191899" cy="1076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実践報告</a:t>
            </a:r>
            <a:r>
              <a:rPr lang="en-US" altLang="ja-JP" sz="2400" dirty="0">
                <a:solidFill>
                  <a:schemeClr val="bg2">
                    <a:lumMod val="25000"/>
                  </a:schemeClr>
                </a:solidFill>
                <a:latin typeface="BIZ UDPゴシック" panose="020B0400000000000000" pitchFamily="50" charset="-128"/>
                <a:ea typeface="BIZ UDPゴシック" panose="020B0400000000000000" pitchFamily="50" charset="-128"/>
              </a:rPr>
              <a:t>Ⅲ</a:t>
            </a:r>
            <a:r>
              <a:rPr lang="ja-JP" altLang="en-US" sz="2400" dirty="0">
                <a:solidFill>
                  <a:schemeClr val="bg2">
                    <a:lumMod val="25000"/>
                  </a:schemeClr>
                </a:solidFill>
                <a:latin typeface="BIZ UDPゴシック" panose="020B0400000000000000" pitchFamily="50" charset="-128"/>
                <a:ea typeface="BIZ UDPゴシック" panose="020B0400000000000000" pitchFamily="50" charset="-128"/>
              </a:rPr>
              <a:t>では、令和</a:t>
            </a:r>
            <a:r>
              <a:rPr lang="en-US" altLang="ja-JP" sz="2400" dirty="0">
                <a:solidFill>
                  <a:schemeClr val="bg2">
                    <a:lumMod val="25000"/>
                  </a:schemeClr>
                </a:solidFill>
                <a:latin typeface="BIZ UDPゴシック" panose="020B0400000000000000" pitchFamily="50" charset="-128"/>
                <a:ea typeface="BIZ UDPゴシック" panose="020B0400000000000000" pitchFamily="50" charset="-128"/>
              </a:rPr>
              <a:t>6</a:t>
            </a:r>
            <a:r>
              <a:rPr lang="ja-JP" altLang="en-US" sz="2400" dirty="0">
                <a:solidFill>
                  <a:schemeClr val="bg2">
                    <a:lumMod val="25000"/>
                  </a:schemeClr>
                </a:solidFill>
                <a:latin typeface="BIZ UDPゴシック" panose="020B0400000000000000" pitchFamily="50" charset="-128"/>
                <a:ea typeface="BIZ UDPゴシック" panose="020B0400000000000000" pitchFamily="50" charset="-128"/>
              </a:rPr>
              <a:t>年度に実施した初任者研修・現任研修の演習講師や、</a:t>
            </a:r>
            <a:endParaRPr lang="en-US" altLang="ja-JP" sz="2400" dirty="0">
              <a:solidFill>
                <a:schemeClr val="bg2">
                  <a:lumMod val="25000"/>
                </a:schemeClr>
              </a:solidFill>
              <a:latin typeface="BIZ UDPゴシック" panose="020B0400000000000000" pitchFamily="50" charset="-128"/>
              <a:ea typeface="BIZ UDPゴシック" panose="020B0400000000000000" pitchFamily="50" charset="-128"/>
            </a:endParaRPr>
          </a:p>
          <a:p>
            <a:r>
              <a:rPr lang="en-US" altLang="ja-JP" sz="2400" dirty="0">
                <a:solidFill>
                  <a:schemeClr val="bg2">
                    <a:lumMod val="25000"/>
                  </a:schemeClr>
                </a:solidFill>
                <a:latin typeface="BIZ UDPゴシック" panose="020B0400000000000000" pitchFamily="50" charset="-128"/>
                <a:ea typeface="BIZ UDPゴシック" panose="020B0400000000000000" pitchFamily="50" charset="-128"/>
              </a:rPr>
              <a:t>                        </a:t>
            </a:r>
            <a:r>
              <a:rPr lang="ja-JP" altLang="en-US" sz="2400" dirty="0">
                <a:solidFill>
                  <a:schemeClr val="bg2">
                    <a:lumMod val="25000"/>
                  </a:schemeClr>
                </a:solidFill>
                <a:latin typeface="BIZ UDPゴシック" panose="020B0400000000000000" pitchFamily="50" charset="-128"/>
                <a:ea typeface="BIZ UDPゴシック" panose="020B0400000000000000" pitchFamily="50" charset="-128"/>
              </a:rPr>
              <a:t>　　　　　インターバル期間における実習体制の現状と課題を共有します。</a:t>
            </a:r>
            <a:endParaRPr lang="en-US" altLang="ja-JP" sz="2400" dirty="0">
              <a:solidFill>
                <a:schemeClr val="bg2">
                  <a:lumMod val="25000"/>
                </a:schemeClr>
              </a:solidFill>
              <a:latin typeface="BIZ UDPゴシック" panose="020B0400000000000000" pitchFamily="50" charset="-128"/>
              <a:ea typeface="BIZ UDPゴシック" panose="020B0400000000000000" pitchFamily="50" charset="-128"/>
            </a:endParaRPr>
          </a:p>
          <a:p>
            <a:r>
              <a:rPr lang="en-US" altLang="ja-JP" sz="1600"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sz="1600" dirty="0">
                <a:solidFill>
                  <a:schemeClr val="bg2">
                    <a:lumMod val="25000"/>
                  </a:schemeClr>
                </a:solidFill>
                <a:latin typeface="BIZ UDPゴシック" panose="020B0400000000000000" pitchFamily="50" charset="-128"/>
                <a:ea typeface="BIZ UDPゴシック" panose="020B0400000000000000" pitchFamily="50" charset="-128"/>
              </a:rPr>
              <a:t>この後の、</a:t>
            </a:r>
            <a:r>
              <a:rPr lang="en-US" altLang="ja-JP" sz="1600" dirty="0">
                <a:solidFill>
                  <a:schemeClr val="bg2">
                    <a:lumMod val="25000"/>
                  </a:schemeClr>
                </a:solidFill>
                <a:latin typeface="BIZ UDPゴシック" panose="020B0400000000000000" pitchFamily="50" charset="-128"/>
                <a:ea typeface="BIZ UDPゴシック" panose="020B0400000000000000" pitchFamily="50" charset="-128"/>
              </a:rPr>
              <a:t>PG03.PG04</a:t>
            </a:r>
            <a:r>
              <a:rPr lang="ja-JP" altLang="en-US" sz="1600" dirty="0">
                <a:solidFill>
                  <a:schemeClr val="bg2">
                    <a:lumMod val="25000"/>
                  </a:schemeClr>
                </a:solidFill>
                <a:latin typeface="BIZ UDPゴシック" panose="020B0400000000000000" pitchFamily="50" charset="-128"/>
                <a:ea typeface="BIZ UDPゴシック" panose="020B0400000000000000" pitchFamily="50" charset="-128"/>
              </a:rPr>
              <a:t>「都道府県のアクションプラン」に繋いでいきます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2" name="角丸四角形吹き出し 41">
            <a:extLst>
              <a:ext uri="{FF2B5EF4-FFF2-40B4-BE49-F238E27FC236}">
                <a16:creationId xmlns:a16="http://schemas.microsoft.com/office/drawing/2014/main" id="{2BEBF1A1-8368-0EAC-E08B-FBFBEDAE6E66}"/>
              </a:ext>
            </a:extLst>
          </p:cNvPr>
          <p:cNvSpPr/>
          <p:nvPr/>
        </p:nvSpPr>
        <p:spPr>
          <a:xfrm>
            <a:off x="6095899" y="5695780"/>
            <a:ext cx="5810863" cy="819035"/>
          </a:xfrm>
          <a:prstGeom prst="wedgeRoundRectCallout">
            <a:avLst>
              <a:gd name="adj1" fmla="val 21572"/>
              <a:gd name="adj2" fmla="val -125061"/>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700" dirty="0">
                <a:solidFill>
                  <a:schemeClr val="tx1"/>
                </a:solidFill>
                <a:latin typeface="BIZ UDPゴシック" panose="020B0400000000000000" pitchFamily="50" charset="-128"/>
                <a:ea typeface="BIZ UDPゴシック" panose="020B0400000000000000" pitchFamily="50" charset="-128"/>
              </a:rPr>
              <a:t>実習体制や</a:t>
            </a:r>
            <a:r>
              <a:rPr kumimoji="1" lang="en-US" altLang="ja-JP" sz="1700" dirty="0">
                <a:solidFill>
                  <a:schemeClr val="tx1"/>
                </a:solidFill>
                <a:latin typeface="BIZ UDPゴシック" panose="020B0400000000000000" pitchFamily="50" charset="-128"/>
                <a:ea typeface="BIZ UDPゴシック" panose="020B0400000000000000" pitchFamily="50" charset="-128"/>
              </a:rPr>
              <a:t>OJT</a:t>
            </a:r>
            <a:r>
              <a:rPr kumimoji="1" lang="ja-JP" altLang="en-US" sz="1700" dirty="0">
                <a:solidFill>
                  <a:schemeClr val="tx1"/>
                </a:solidFill>
                <a:latin typeface="BIZ UDPゴシック" panose="020B0400000000000000" pitchFamily="50" charset="-128"/>
                <a:ea typeface="BIZ UDPゴシック" panose="020B0400000000000000" pitchFamily="50" charset="-128"/>
              </a:rPr>
              <a:t>体制に</a:t>
            </a:r>
            <a:r>
              <a:rPr kumimoji="1" lang="en-US" altLang="ja-JP" sz="1700" dirty="0">
                <a:solidFill>
                  <a:srgbClr val="C00000"/>
                </a:solidFill>
                <a:latin typeface="BIZ UDPゴシック" panose="020B0400000000000000" pitchFamily="50" charset="-128"/>
                <a:ea typeface="BIZ UDPゴシック" panose="020B0400000000000000" pitchFamily="50" charset="-128"/>
              </a:rPr>
              <a:t>“</a:t>
            </a:r>
            <a:r>
              <a:rPr kumimoji="1" lang="ja-JP" altLang="en-US" sz="1700" dirty="0">
                <a:solidFill>
                  <a:srgbClr val="C00000"/>
                </a:solidFill>
                <a:latin typeface="BIZ UDPゴシック" panose="020B0400000000000000" pitchFamily="50" charset="-128"/>
                <a:ea typeface="BIZ UDPゴシック" panose="020B0400000000000000" pitchFamily="50" charset="-128"/>
              </a:rPr>
              <a:t>特定相談支援事業所に所属する</a:t>
            </a:r>
            <a:r>
              <a:rPr kumimoji="1" lang="en-US" altLang="ja-JP" sz="1700" dirty="0">
                <a:solidFill>
                  <a:srgbClr val="C00000"/>
                </a:solidFill>
                <a:latin typeface="BIZ UDPゴシック" panose="020B0400000000000000" pitchFamily="50" charset="-128"/>
                <a:ea typeface="BIZ UDPゴシック" panose="020B0400000000000000" pitchFamily="50" charset="-128"/>
              </a:rPr>
              <a:t>”</a:t>
            </a:r>
          </a:p>
          <a:p>
            <a:pPr algn="ctr"/>
            <a:r>
              <a:rPr kumimoji="1" lang="ja-JP" altLang="en-US" sz="1700" dirty="0">
                <a:solidFill>
                  <a:schemeClr val="tx1"/>
                </a:solidFill>
                <a:latin typeface="BIZ UDPゴシック" panose="020B0400000000000000" pitchFamily="50" charset="-128"/>
                <a:ea typeface="BIZ UDPゴシック" panose="020B0400000000000000" pitchFamily="50" charset="-128"/>
              </a:rPr>
              <a:t>主任相談支援専門員が活躍する場は用意されていますか</a:t>
            </a:r>
          </a:p>
        </p:txBody>
      </p:sp>
      <p:sp>
        <p:nvSpPr>
          <p:cNvPr id="29" name="右矢印 28"/>
          <p:cNvSpPr/>
          <p:nvPr/>
        </p:nvSpPr>
        <p:spPr>
          <a:xfrm>
            <a:off x="5340096" y="3999115"/>
            <a:ext cx="914400" cy="74662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41345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58048-3B37-0CB5-DE40-B91E0532187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B3A76A6-BEA8-54F1-8029-6BAFBEDA1BFA}"/>
              </a:ext>
            </a:extLst>
          </p:cNvPr>
          <p:cNvSpPr>
            <a:spLocks noGrp="1"/>
          </p:cNvSpPr>
          <p:nvPr>
            <p:ph type="sldNum" sz="quarter" idx="12"/>
          </p:nvPr>
        </p:nvSpPr>
        <p:spPr>
          <a:xfrm>
            <a:off x="9448800" y="6494573"/>
            <a:ext cx="2743200" cy="365125"/>
          </a:xfrm>
        </p:spPr>
        <p:txBody>
          <a:bodyPr/>
          <a:lstStyle/>
          <a:p>
            <a:fld id="{37E5972D-A0AF-46CE-8DED-30C059512C1A}" type="slidenum">
              <a:rPr kumimoji="1" lang="ja-JP" altLang="en-US" smtClean="0"/>
              <a:t>26</a:t>
            </a:fld>
            <a:endParaRPr kumimoji="1" lang="ja-JP" altLang="en-US" dirty="0"/>
          </a:p>
        </p:txBody>
      </p:sp>
      <p:pic>
        <p:nvPicPr>
          <p:cNvPr id="3" name="図 2">
            <a:extLst>
              <a:ext uri="{FF2B5EF4-FFF2-40B4-BE49-F238E27FC236}">
                <a16:creationId xmlns:a16="http://schemas.microsoft.com/office/drawing/2014/main" id="{1142AD90-2EA3-BE10-5056-02C256B5E0BB}"/>
              </a:ext>
            </a:extLst>
          </p:cNvPr>
          <p:cNvPicPr>
            <a:picLocks noChangeAspect="1"/>
          </p:cNvPicPr>
          <p:nvPr/>
        </p:nvPicPr>
        <p:blipFill>
          <a:blip r:embed="rId2"/>
          <a:stretch>
            <a:fillRect/>
          </a:stretch>
        </p:blipFill>
        <p:spPr>
          <a:xfrm>
            <a:off x="182328" y="0"/>
            <a:ext cx="11836006" cy="6858000"/>
          </a:xfrm>
          <a:prstGeom prst="rect">
            <a:avLst/>
          </a:prstGeom>
        </p:spPr>
      </p:pic>
      <p:sp>
        <p:nvSpPr>
          <p:cNvPr id="5" name="四角形: 角を丸くする 4">
            <a:extLst>
              <a:ext uri="{FF2B5EF4-FFF2-40B4-BE49-F238E27FC236}">
                <a16:creationId xmlns:a16="http://schemas.microsoft.com/office/drawing/2014/main" id="{8659B6D8-693F-D671-A245-613243AC23E6}"/>
              </a:ext>
            </a:extLst>
          </p:cNvPr>
          <p:cNvSpPr/>
          <p:nvPr/>
        </p:nvSpPr>
        <p:spPr>
          <a:xfrm>
            <a:off x="88604" y="5220585"/>
            <a:ext cx="12014791" cy="1638263"/>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1743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A8E15-AE12-F1D5-43A2-4E6033381F6E}"/>
            </a:ext>
          </a:extLst>
        </p:cNvPr>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298A5E27-7AFE-8D04-BF1E-5BC8F52742D8}"/>
              </a:ext>
            </a:extLst>
          </p:cNvPr>
          <p:cNvSpPr>
            <a:spLocks noGrp="1"/>
          </p:cNvSpPr>
          <p:nvPr>
            <p:ph idx="1"/>
          </p:nvPr>
        </p:nvSpPr>
        <p:spPr>
          <a:xfrm>
            <a:off x="293913" y="1431270"/>
            <a:ext cx="11814003" cy="5322473"/>
          </a:xfrm>
        </p:spPr>
        <p:txBody>
          <a:bodyPr>
            <a:normAutofit/>
          </a:bodyPr>
          <a:lstStyle/>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事前振り返りシートの</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研修体制整備</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欄を中心に報告してください</a:t>
            </a: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①</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　今年度の準備・講師養成・実習実施状況</a:t>
            </a: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演習講師養成</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実習受入状況や養成：主任相談支援専門員の活躍状況</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p>
          <a:p>
            <a:pPr marL="0" indent="0">
              <a:buNone/>
            </a:pP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②　実習の効果（受講者自身の地域状況）</a:t>
            </a: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③　</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OJT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体制整備への進捗状況　　　　　</a:t>
            </a:r>
          </a:p>
        </p:txBody>
      </p:sp>
      <p:sp>
        <p:nvSpPr>
          <p:cNvPr id="3" name="タイトル 1">
            <a:extLst>
              <a:ext uri="{FF2B5EF4-FFF2-40B4-BE49-F238E27FC236}">
                <a16:creationId xmlns:a16="http://schemas.microsoft.com/office/drawing/2014/main" id="{71B3A4F9-87B3-1446-0DE4-8F6F47715F22}"/>
              </a:ext>
            </a:extLst>
          </p:cNvPr>
          <p:cNvSpPr txBox="1">
            <a:spLocks/>
          </p:cNvSpPr>
          <p:nvPr/>
        </p:nvSpPr>
        <p:spPr>
          <a:xfrm>
            <a:off x="293913" y="181361"/>
            <a:ext cx="11247563" cy="1185721"/>
          </a:xfrm>
          <a:prstGeom prst="rect">
            <a:avLst/>
          </a:prstGeom>
        </p:spPr>
        <p:txBody>
          <a:bodyPr vert="horz" lIns="112542" tIns="56271" rIns="112542" bIns="56271"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solidFill>
                  <a:schemeClr val="bg2">
                    <a:lumMod val="25000"/>
                  </a:schemeClr>
                </a:solidFill>
                <a:latin typeface="BIZ UDPゴシック" panose="020B0400000000000000" pitchFamily="50" charset="-128"/>
                <a:ea typeface="BIZ UDPゴシック" panose="020B0400000000000000" pitchFamily="50" charset="-128"/>
              </a:rPr>
              <a:t>実践報告</a:t>
            </a:r>
            <a:r>
              <a:rPr lang="en-US" altLang="ja-JP" sz="3600" b="1" dirty="0">
                <a:solidFill>
                  <a:schemeClr val="bg2">
                    <a:lumMod val="25000"/>
                  </a:schemeClr>
                </a:solidFill>
                <a:latin typeface="BIZ UDPゴシック" panose="020B0400000000000000" pitchFamily="50" charset="-128"/>
                <a:ea typeface="BIZ UDPゴシック" panose="020B0400000000000000" pitchFamily="50" charset="-128"/>
              </a:rPr>
              <a:t>Ⅲ</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の</a:t>
            </a:r>
            <a:r>
              <a:rPr lang="ja-JP" altLang="en-US" sz="3600" b="1" dirty="0">
                <a:solidFill>
                  <a:schemeClr val="bg2">
                    <a:lumMod val="25000"/>
                  </a:schemeClr>
                </a:solidFill>
                <a:latin typeface="BIZ UDPゴシック" panose="020B0400000000000000" pitchFamily="50" charset="-128"/>
                <a:ea typeface="BIZ UDPゴシック" panose="020B0400000000000000" pitchFamily="50" charset="-128"/>
              </a:rPr>
              <a:t>方法</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と</a:t>
            </a:r>
            <a:r>
              <a:rPr lang="ja-JP" altLang="en-US" sz="3600" b="1" dirty="0">
                <a:solidFill>
                  <a:schemeClr val="bg2">
                    <a:lumMod val="25000"/>
                  </a:schemeClr>
                </a:solidFill>
                <a:latin typeface="BIZ UDPゴシック" panose="020B0400000000000000" pitchFamily="50" charset="-128"/>
                <a:ea typeface="BIZ UDPゴシック" panose="020B0400000000000000" pitchFamily="50" charset="-128"/>
              </a:rPr>
              <a:t>内容　　　　　　</a:t>
            </a:r>
            <a:endParaRPr lang="en-US" altLang="ja-JP" sz="36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214833B2-7B5C-01D4-974E-EA6FF54AA0CA}"/>
              </a:ext>
            </a:extLst>
          </p:cNvPr>
          <p:cNvSpPr>
            <a:spLocks noGrp="1"/>
          </p:cNvSpPr>
          <p:nvPr>
            <p:ph type="sldNum" sz="quarter" idx="12"/>
          </p:nvPr>
        </p:nvSpPr>
        <p:spPr/>
        <p:txBody>
          <a:bodyPr/>
          <a:lstStyle/>
          <a:p>
            <a:fld id="{37E5972D-A0AF-46CE-8DED-30C059512C1A}" type="slidenum">
              <a:rPr kumimoji="1" lang="ja-JP" altLang="en-US" smtClean="0"/>
              <a:t>27</a:t>
            </a:fld>
            <a:endParaRPr kumimoji="1" lang="ja-JP" altLang="en-US"/>
          </a:p>
        </p:txBody>
      </p:sp>
    </p:spTree>
    <p:extLst>
      <p:ext uri="{BB962C8B-B14F-4D97-AF65-F5344CB8AC3E}">
        <p14:creationId xmlns:p14="http://schemas.microsoft.com/office/powerpoint/2010/main" val="298422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850DF-DD79-F431-D387-66F61CCB02C5}"/>
              </a:ext>
            </a:extLst>
          </p:cNvPr>
          <p:cNvSpPr>
            <a:spLocks noGrp="1"/>
          </p:cNvSpPr>
          <p:nvPr>
            <p:ph type="ctrTitle"/>
          </p:nvPr>
        </p:nvSpPr>
        <p:spPr>
          <a:xfrm>
            <a:off x="1523999" y="1704775"/>
            <a:ext cx="9144000" cy="994735"/>
          </a:xfrm>
        </p:spPr>
        <p:txBody>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実践報告</a:t>
            </a:r>
            <a:r>
              <a:rPr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412832D-4902-3516-2CA5-2A9EEB96A496}"/>
              </a:ext>
            </a:extLst>
          </p:cNvPr>
          <p:cNvSpPr>
            <a:spLocks noGrp="1"/>
          </p:cNvSpPr>
          <p:nvPr>
            <p:ph type="sldNum" sz="quarter" idx="12"/>
          </p:nvPr>
        </p:nvSpPr>
        <p:spPr>
          <a:xfrm>
            <a:off x="9448800" y="6492875"/>
            <a:ext cx="2743200" cy="365125"/>
          </a:xfrm>
        </p:spPr>
        <p:txBody>
          <a:bodyPr/>
          <a:lstStyle/>
          <a:p>
            <a:fld id="{37E5972D-A0AF-46CE-8DED-30C059512C1A}" type="slidenum">
              <a:rPr kumimoji="1" lang="ja-JP" altLang="en-US" smtClean="0"/>
              <a:t>28</a:t>
            </a:fld>
            <a:endParaRPr kumimoji="1" lang="ja-JP" altLang="en-US"/>
          </a:p>
        </p:txBody>
      </p:sp>
      <p:sp>
        <p:nvSpPr>
          <p:cNvPr id="5" name="字幕 2">
            <a:extLst>
              <a:ext uri="{FF2B5EF4-FFF2-40B4-BE49-F238E27FC236}">
                <a16:creationId xmlns:a16="http://schemas.microsoft.com/office/drawing/2014/main" id="{C0230E33-B044-7C85-C699-5E818DA1996F}"/>
              </a:ext>
            </a:extLst>
          </p:cNvPr>
          <p:cNvSpPr txBox="1">
            <a:spLocks/>
          </p:cNvSpPr>
          <p:nvPr/>
        </p:nvSpPr>
        <p:spPr>
          <a:xfrm>
            <a:off x="7283302" y="136525"/>
            <a:ext cx="5037285" cy="600076"/>
          </a:xfrm>
          <a:prstGeom prst="rect">
            <a:avLst/>
          </a:prstGeom>
        </p:spPr>
        <p:txBody>
          <a:bodyPr vert="horz" lIns="91440" tIns="45721" rIns="91440" bIns="45721" rtlCol="0" anchor="ctr">
            <a:normAutofit fontScale="92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メイリオ" panose="020B0604030504040204" pitchFamily="50" charset="-128"/>
                <a:ea typeface="メイリオ" panose="020B0604030504040204" pitchFamily="50" charset="-128"/>
              </a:rPr>
              <a:t>令和７年３月７日（金）</a:t>
            </a:r>
            <a:endParaRPr lang="en-US" altLang="ja-JP" sz="1400" dirty="0">
              <a:latin typeface="メイリオ" panose="020B0604030504040204" pitchFamily="50" charset="-128"/>
              <a:ea typeface="メイリオ" panose="020B0604030504040204" pitchFamily="50" charset="-128"/>
            </a:endParaRPr>
          </a:p>
          <a:p>
            <a:r>
              <a:rPr lang="zh-TW" altLang="en-US" sz="1400" dirty="0">
                <a:latin typeface="メイリオ" panose="020B0604030504040204" pitchFamily="50" charset="-128"/>
                <a:ea typeface="メイリオ" panose="020B0604030504040204" pitchFamily="50" charset="-128"/>
              </a:rPr>
              <a:t>令和</a:t>
            </a:r>
            <a:r>
              <a:rPr lang="ja-JP" altLang="en-US" sz="1400" dirty="0">
                <a:latin typeface="メイリオ" panose="020B0604030504040204" pitchFamily="50" charset="-128"/>
                <a:ea typeface="メイリオ" panose="020B0604030504040204" pitchFamily="50" charset="-128"/>
              </a:rPr>
              <a:t>６</a:t>
            </a:r>
            <a:r>
              <a:rPr lang="zh-TW" altLang="en-US" sz="1400" dirty="0">
                <a:latin typeface="メイリオ" panose="020B0604030504040204" pitchFamily="50" charset="-128"/>
                <a:ea typeface="メイリオ" panose="020B0604030504040204" pitchFamily="50" charset="-128"/>
              </a:rPr>
              <a:t>年度</a:t>
            </a:r>
            <a:r>
              <a:rPr lang="ja-JP" altLang="en-US" sz="1400" dirty="0">
                <a:latin typeface="メイリオ" panose="020B0604030504040204" pitchFamily="50" charset="-128"/>
                <a:ea typeface="メイリオ" panose="020B0604030504040204" pitchFamily="50" charset="-128"/>
              </a:rPr>
              <a:t>相談支援従事者指導者養成研修会（フォローアップ）</a:t>
            </a:r>
            <a:endParaRPr lang="en-US" altLang="ja-JP" sz="1400"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CFF691C4-B196-487F-636B-D4E8A69F2AF9}"/>
              </a:ext>
            </a:extLst>
          </p:cNvPr>
          <p:cNvSpPr txBox="1"/>
          <p:nvPr/>
        </p:nvSpPr>
        <p:spPr>
          <a:xfrm>
            <a:off x="2209798" y="2983732"/>
            <a:ext cx="7772400" cy="12770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メイリオ" panose="020B0604030504040204" pitchFamily="50" charset="-128"/>
                <a:ea typeface="メイリオ" panose="020B0604030504040204" pitchFamily="50" charset="-128"/>
              </a:rPr>
              <a:t>～相談支援従事者研修の現状と課題～</a:t>
            </a:r>
          </a:p>
        </p:txBody>
      </p:sp>
      <p:sp>
        <p:nvSpPr>
          <p:cNvPr id="7" name="タイトル 1">
            <a:extLst>
              <a:ext uri="{FF2B5EF4-FFF2-40B4-BE49-F238E27FC236}">
                <a16:creationId xmlns:a16="http://schemas.microsoft.com/office/drawing/2014/main" id="{10D00778-3D3E-2EB2-8948-7D9B6F71DFC0}"/>
              </a:ext>
            </a:extLst>
          </p:cNvPr>
          <p:cNvSpPr txBox="1">
            <a:spLocks/>
          </p:cNvSpPr>
          <p:nvPr/>
        </p:nvSpPr>
        <p:spPr>
          <a:xfrm>
            <a:off x="1739487" y="2649927"/>
            <a:ext cx="8713023" cy="8211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a:latin typeface="メイリオ" panose="020B0604030504040204" pitchFamily="50" charset="-128"/>
                <a:ea typeface="メイリオ" panose="020B0604030504040204" pitchFamily="50" charset="-128"/>
              </a:rPr>
              <a:t>秋田県の取り組みについて</a:t>
            </a:r>
          </a:p>
        </p:txBody>
      </p:sp>
      <p:pic>
        <p:nvPicPr>
          <p:cNvPr id="8" name="図 7">
            <a:extLst>
              <a:ext uri="{FF2B5EF4-FFF2-40B4-BE49-F238E27FC236}">
                <a16:creationId xmlns:a16="http://schemas.microsoft.com/office/drawing/2014/main" id="{8AE15147-F523-8E77-3876-C727C09EB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237" y="5463404"/>
            <a:ext cx="800038" cy="600029"/>
          </a:xfrm>
          <a:prstGeom prst="rect">
            <a:avLst/>
          </a:prstGeom>
        </p:spPr>
      </p:pic>
      <p:sp>
        <p:nvSpPr>
          <p:cNvPr id="9" name="字幕 2">
            <a:extLst>
              <a:ext uri="{FF2B5EF4-FFF2-40B4-BE49-F238E27FC236}">
                <a16:creationId xmlns:a16="http://schemas.microsoft.com/office/drawing/2014/main" id="{D4B4C7C7-44CD-3237-61B9-ACE7A007730A}"/>
              </a:ext>
            </a:extLst>
          </p:cNvPr>
          <p:cNvSpPr txBox="1">
            <a:spLocks/>
          </p:cNvSpPr>
          <p:nvPr/>
        </p:nvSpPr>
        <p:spPr>
          <a:xfrm>
            <a:off x="7915275" y="5463404"/>
            <a:ext cx="4125667" cy="956972"/>
          </a:xfrm>
          <a:prstGeom prst="rect">
            <a:avLst/>
          </a:prstGeom>
        </p:spPr>
        <p:txBody>
          <a:bodyPr vert="horz" lIns="91440" tIns="45721" rIns="91440" bIns="45721"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latin typeface="メイリオ" panose="020B0604030504040204" pitchFamily="50" charset="-128"/>
                <a:ea typeface="メイリオ" panose="020B0604030504040204" pitchFamily="50" charset="-128"/>
              </a:rPr>
              <a:t>社会福祉法人　水交会</a:t>
            </a:r>
            <a:endParaRPr lang="en-US" altLang="ja-JP" dirty="0">
              <a:latin typeface="メイリオ" panose="020B0604030504040204" pitchFamily="50" charset="-128"/>
              <a:ea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rPr>
              <a:t>大仙市基幹相談支援センターかのん</a:t>
            </a:r>
            <a:endParaRPr lang="en-US" altLang="ja-JP" dirty="0">
              <a:latin typeface="メイリオ" panose="020B0604030504040204" pitchFamily="50" charset="-128"/>
              <a:ea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rPr>
              <a:t>室長／主任相談支援専門員　安藤拓哉</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7800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80E62EF-C4AC-93AA-62C5-6E8EF1E91270}"/>
              </a:ext>
            </a:extLst>
          </p:cNvPr>
          <p:cNvSpPr>
            <a:spLocks noGrp="1"/>
          </p:cNvSpPr>
          <p:nvPr>
            <p:ph type="sldNum" sz="quarter" idx="12"/>
          </p:nvPr>
        </p:nvSpPr>
        <p:spPr>
          <a:xfrm>
            <a:off x="9439094" y="6499337"/>
            <a:ext cx="2743200" cy="365125"/>
          </a:xfrm>
        </p:spPr>
        <p:txBody>
          <a:bodyPr/>
          <a:lstStyle/>
          <a:p>
            <a:fld id="{37E5972D-A0AF-46CE-8DED-30C059512C1A}" type="slidenum">
              <a:rPr kumimoji="1" lang="ja-JP" altLang="en-US" smtClean="0"/>
              <a:t>29</a:t>
            </a:fld>
            <a:endParaRPr kumimoji="1" lang="ja-JP" altLang="en-US" dirty="0"/>
          </a:p>
        </p:txBody>
      </p:sp>
      <p:grpSp>
        <p:nvGrpSpPr>
          <p:cNvPr id="34" name="グループ化 33">
            <a:extLst>
              <a:ext uri="{FF2B5EF4-FFF2-40B4-BE49-F238E27FC236}">
                <a16:creationId xmlns:a16="http://schemas.microsoft.com/office/drawing/2014/main" id="{DF73C85D-2BF5-D2F2-0E02-89FC0B0CE075}"/>
              </a:ext>
            </a:extLst>
          </p:cNvPr>
          <p:cNvGrpSpPr/>
          <p:nvPr/>
        </p:nvGrpSpPr>
        <p:grpSpPr>
          <a:xfrm>
            <a:off x="678812" y="833236"/>
            <a:ext cx="4452645" cy="4817635"/>
            <a:chOff x="83388" y="854501"/>
            <a:chExt cx="4452645" cy="4817635"/>
          </a:xfrm>
        </p:grpSpPr>
        <p:sp>
          <p:nvSpPr>
            <p:cNvPr id="33" name="フローチャート: 代替処理 32">
              <a:extLst>
                <a:ext uri="{FF2B5EF4-FFF2-40B4-BE49-F238E27FC236}">
                  <a16:creationId xmlns:a16="http://schemas.microsoft.com/office/drawing/2014/main" id="{56BF2262-D103-6DDF-3645-DC8DA3829C71}"/>
                </a:ext>
              </a:extLst>
            </p:cNvPr>
            <p:cNvSpPr/>
            <p:nvPr/>
          </p:nvSpPr>
          <p:spPr>
            <a:xfrm>
              <a:off x="83388" y="4633158"/>
              <a:ext cx="4452645" cy="1038978"/>
            </a:xfrm>
            <a:prstGeom prst="flowChartAlternateProcess">
              <a:avLst/>
            </a:prstGeom>
            <a:solidFill>
              <a:schemeClr val="accent4">
                <a:lumMod val="20000"/>
                <a:lumOff val="80000"/>
              </a:schemeClr>
            </a:solidFill>
            <a:ln w="762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F4E5DA08-A30E-396D-CACB-F2BD470A9949}"/>
                </a:ext>
              </a:extLst>
            </p:cNvPr>
            <p:cNvGrpSpPr/>
            <p:nvPr/>
          </p:nvGrpSpPr>
          <p:grpSpPr>
            <a:xfrm>
              <a:off x="218954" y="857460"/>
              <a:ext cx="2013883" cy="3265397"/>
              <a:chOff x="218954" y="857460"/>
              <a:chExt cx="2013883" cy="3265397"/>
            </a:xfrm>
          </p:grpSpPr>
          <p:sp>
            <p:nvSpPr>
              <p:cNvPr id="6" name="タイトル 1">
                <a:extLst>
                  <a:ext uri="{FF2B5EF4-FFF2-40B4-BE49-F238E27FC236}">
                    <a16:creationId xmlns:a16="http://schemas.microsoft.com/office/drawing/2014/main" id="{77087172-BB8A-AF13-C5E3-80F59409EE88}"/>
                  </a:ext>
                </a:extLst>
              </p:cNvPr>
              <p:cNvSpPr txBox="1">
                <a:spLocks/>
              </p:cNvSpPr>
              <p:nvPr/>
            </p:nvSpPr>
            <p:spPr>
              <a:xfrm>
                <a:off x="218954" y="1234298"/>
                <a:ext cx="2013883" cy="2888559"/>
              </a:xfrm>
              <a:prstGeom prst="flowChartAlternateProcess">
                <a:avLst/>
              </a:prstGeom>
              <a:solidFill>
                <a:schemeClr val="accent6">
                  <a:lumMod val="20000"/>
                  <a:lumOff val="80000"/>
                </a:schemeClr>
              </a:solidFill>
              <a:ln w="76200">
                <a:solidFill>
                  <a:schemeClr val="tx2">
                    <a:lumMod val="60000"/>
                    <a:lumOff val="40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20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C1EA5ECA-9593-12BD-2020-8409FE9B5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1904" y="1397785"/>
                <a:ext cx="638936" cy="519135"/>
              </a:xfrm>
              <a:prstGeom prst="rect">
                <a:avLst/>
              </a:prstGeom>
            </p:spPr>
          </p:pic>
          <p:sp>
            <p:nvSpPr>
              <p:cNvPr id="5" name="タイトル 1">
                <a:extLst>
                  <a:ext uri="{FF2B5EF4-FFF2-40B4-BE49-F238E27FC236}">
                    <a16:creationId xmlns:a16="http://schemas.microsoft.com/office/drawing/2014/main" id="{F04ECFCE-514F-FB50-3CD0-3DC5AE52A7E4}"/>
                  </a:ext>
                </a:extLst>
              </p:cNvPr>
              <p:cNvSpPr txBox="1">
                <a:spLocks/>
              </p:cNvSpPr>
              <p:nvPr/>
            </p:nvSpPr>
            <p:spPr>
              <a:xfrm>
                <a:off x="612085" y="857460"/>
                <a:ext cx="1273510" cy="40403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初任研</a:t>
                </a:r>
                <a:r>
                  <a:rPr lang="en-US" altLang="ja-JP" sz="2000" dirty="0">
                    <a:latin typeface="BIZ UDPゴシック" panose="020B0400000000000000" pitchFamily="50" charset="-128"/>
                    <a:ea typeface="BIZ UDPゴシック" panose="020B0400000000000000" pitchFamily="50" charset="-128"/>
                  </a:rPr>
                  <a:t>】</a:t>
                </a:r>
                <a:endParaRPr lang="ja-JP" altLang="en-US" sz="200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EECE7D7E-358E-90FD-1DE1-7E88BABFD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15" y="2743020"/>
                <a:ext cx="892696" cy="480804"/>
              </a:xfrm>
              <a:prstGeom prst="rect">
                <a:avLst/>
              </a:prstGeom>
            </p:spPr>
          </p:pic>
          <p:pic>
            <p:nvPicPr>
              <p:cNvPr id="9" name="図 8">
                <a:extLst>
                  <a:ext uri="{FF2B5EF4-FFF2-40B4-BE49-F238E27FC236}">
                    <a16:creationId xmlns:a16="http://schemas.microsoft.com/office/drawing/2014/main" id="{3F836A53-2712-C4D0-0A1A-CDB2D0AE06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0" y="2056001"/>
                <a:ext cx="678926" cy="454527"/>
              </a:xfrm>
              <a:prstGeom prst="rect">
                <a:avLst/>
              </a:prstGeom>
            </p:spPr>
          </p:pic>
          <p:pic>
            <p:nvPicPr>
              <p:cNvPr id="11" name="図 10">
                <a:extLst>
                  <a:ext uri="{FF2B5EF4-FFF2-40B4-BE49-F238E27FC236}">
                    <a16:creationId xmlns:a16="http://schemas.microsoft.com/office/drawing/2014/main" id="{EF549A59-7648-7770-3308-DBB2FDBA01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954" y="3332856"/>
                <a:ext cx="786263" cy="549339"/>
              </a:xfrm>
              <a:prstGeom prst="rect">
                <a:avLst/>
              </a:prstGeom>
            </p:spPr>
          </p:pic>
          <p:sp>
            <p:nvSpPr>
              <p:cNvPr id="12" name="タイトル 1">
                <a:extLst>
                  <a:ext uri="{FF2B5EF4-FFF2-40B4-BE49-F238E27FC236}">
                    <a16:creationId xmlns:a16="http://schemas.microsoft.com/office/drawing/2014/main" id="{1E5B8970-2EE3-CCD8-E726-16D75FD8EBA4}"/>
                  </a:ext>
                </a:extLst>
              </p:cNvPr>
              <p:cNvSpPr txBox="1">
                <a:spLocks/>
              </p:cNvSpPr>
              <p:nvPr/>
            </p:nvSpPr>
            <p:spPr>
              <a:xfrm>
                <a:off x="959327" y="1498517"/>
                <a:ext cx="1273510" cy="40403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演習統括</a:t>
                </a:r>
              </a:p>
            </p:txBody>
          </p:sp>
          <p:sp>
            <p:nvSpPr>
              <p:cNvPr id="13" name="タイトル 1">
                <a:extLst>
                  <a:ext uri="{FF2B5EF4-FFF2-40B4-BE49-F238E27FC236}">
                    <a16:creationId xmlns:a16="http://schemas.microsoft.com/office/drawing/2014/main" id="{1D807AC9-EF01-F204-0A76-91E1E175C184}"/>
                  </a:ext>
                </a:extLst>
              </p:cNvPr>
              <p:cNvSpPr txBox="1">
                <a:spLocks/>
              </p:cNvSpPr>
              <p:nvPr/>
            </p:nvSpPr>
            <p:spPr>
              <a:xfrm>
                <a:off x="959327" y="2120526"/>
                <a:ext cx="1273510" cy="40403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サブ統括</a:t>
                </a:r>
              </a:p>
            </p:txBody>
          </p:sp>
          <p:sp>
            <p:nvSpPr>
              <p:cNvPr id="14" name="タイトル 1">
                <a:extLst>
                  <a:ext uri="{FF2B5EF4-FFF2-40B4-BE49-F238E27FC236}">
                    <a16:creationId xmlns:a16="http://schemas.microsoft.com/office/drawing/2014/main" id="{66FD8835-8217-5579-DE84-AC4AB38EA238}"/>
                  </a:ext>
                </a:extLst>
              </p:cNvPr>
              <p:cNvSpPr txBox="1">
                <a:spLocks/>
              </p:cNvSpPr>
              <p:nvPr/>
            </p:nvSpPr>
            <p:spPr>
              <a:xfrm>
                <a:off x="959327" y="2847615"/>
                <a:ext cx="1273510" cy="40403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演習講師</a:t>
                </a:r>
              </a:p>
            </p:txBody>
          </p:sp>
          <p:sp>
            <p:nvSpPr>
              <p:cNvPr id="15" name="タイトル 1">
                <a:extLst>
                  <a:ext uri="{FF2B5EF4-FFF2-40B4-BE49-F238E27FC236}">
                    <a16:creationId xmlns:a16="http://schemas.microsoft.com/office/drawing/2014/main" id="{226DD206-0624-F00F-395F-27D3E21D54FF}"/>
                  </a:ext>
                </a:extLst>
              </p:cNvPr>
              <p:cNvSpPr txBox="1">
                <a:spLocks/>
              </p:cNvSpPr>
              <p:nvPr/>
            </p:nvSpPr>
            <p:spPr>
              <a:xfrm>
                <a:off x="936382" y="3485236"/>
                <a:ext cx="1273510" cy="40403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サポート</a:t>
                </a:r>
              </a:p>
            </p:txBody>
          </p:sp>
        </p:grpSp>
        <p:grpSp>
          <p:nvGrpSpPr>
            <p:cNvPr id="17" name="グループ化 16">
              <a:extLst>
                <a:ext uri="{FF2B5EF4-FFF2-40B4-BE49-F238E27FC236}">
                  <a16:creationId xmlns:a16="http://schemas.microsoft.com/office/drawing/2014/main" id="{E052E6FC-3B89-37DC-0399-168803D67386}"/>
                </a:ext>
              </a:extLst>
            </p:cNvPr>
            <p:cNvGrpSpPr/>
            <p:nvPr/>
          </p:nvGrpSpPr>
          <p:grpSpPr>
            <a:xfrm>
              <a:off x="2419900" y="854501"/>
              <a:ext cx="2013883" cy="3286914"/>
              <a:chOff x="218954" y="835943"/>
              <a:chExt cx="2013883" cy="3286914"/>
            </a:xfrm>
          </p:grpSpPr>
          <p:sp>
            <p:nvSpPr>
              <p:cNvPr id="18" name="タイトル 1">
                <a:extLst>
                  <a:ext uri="{FF2B5EF4-FFF2-40B4-BE49-F238E27FC236}">
                    <a16:creationId xmlns:a16="http://schemas.microsoft.com/office/drawing/2014/main" id="{5510E7EC-C8EF-C111-6047-3CA1BA109F8C}"/>
                  </a:ext>
                </a:extLst>
              </p:cNvPr>
              <p:cNvSpPr txBox="1">
                <a:spLocks/>
              </p:cNvSpPr>
              <p:nvPr/>
            </p:nvSpPr>
            <p:spPr>
              <a:xfrm>
                <a:off x="218954" y="1234298"/>
                <a:ext cx="2013883" cy="2888559"/>
              </a:xfrm>
              <a:prstGeom prst="flowChartAlternateProcess">
                <a:avLst/>
              </a:prstGeom>
              <a:solidFill>
                <a:schemeClr val="accent2">
                  <a:lumMod val="40000"/>
                  <a:lumOff val="60000"/>
                </a:schemeClr>
              </a:solidFill>
              <a:ln w="76200">
                <a:solidFill>
                  <a:schemeClr val="tx2">
                    <a:lumMod val="60000"/>
                    <a:lumOff val="40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2000" dirty="0">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7F883519-9180-CB53-39D1-527784736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1904" y="1397785"/>
                <a:ext cx="638936" cy="519135"/>
              </a:xfrm>
              <a:prstGeom prst="rect">
                <a:avLst/>
              </a:prstGeom>
            </p:spPr>
          </p:pic>
          <p:sp>
            <p:nvSpPr>
              <p:cNvPr id="20" name="タイトル 1">
                <a:extLst>
                  <a:ext uri="{FF2B5EF4-FFF2-40B4-BE49-F238E27FC236}">
                    <a16:creationId xmlns:a16="http://schemas.microsoft.com/office/drawing/2014/main" id="{8691C022-4C5B-5251-DCD7-294115ED06B8}"/>
                  </a:ext>
                </a:extLst>
              </p:cNvPr>
              <p:cNvSpPr txBox="1">
                <a:spLocks/>
              </p:cNvSpPr>
              <p:nvPr/>
            </p:nvSpPr>
            <p:spPr>
              <a:xfrm>
                <a:off x="589140" y="835943"/>
                <a:ext cx="1273510" cy="40403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現任研</a:t>
                </a:r>
                <a:r>
                  <a:rPr lang="en-US" altLang="ja-JP" sz="2000" dirty="0">
                    <a:latin typeface="BIZ UDPゴシック" panose="020B0400000000000000" pitchFamily="50" charset="-128"/>
                    <a:ea typeface="BIZ UDPゴシック" panose="020B0400000000000000" pitchFamily="50" charset="-128"/>
                  </a:rPr>
                  <a:t>】</a:t>
                </a:r>
                <a:endParaRPr lang="ja-JP" altLang="en-US" sz="2000"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1EFB70C2-8E54-D453-2266-A12CDE984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15" y="2743020"/>
                <a:ext cx="892696" cy="480804"/>
              </a:xfrm>
              <a:prstGeom prst="rect">
                <a:avLst/>
              </a:prstGeom>
            </p:spPr>
          </p:pic>
          <p:pic>
            <p:nvPicPr>
              <p:cNvPr id="22" name="図 21">
                <a:extLst>
                  <a:ext uri="{FF2B5EF4-FFF2-40B4-BE49-F238E27FC236}">
                    <a16:creationId xmlns:a16="http://schemas.microsoft.com/office/drawing/2014/main" id="{1FECA03C-6D9D-CBC0-5277-FF10ED2B4B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0" y="2056001"/>
                <a:ext cx="678926" cy="454527"/>
              </a:xfrm>
              <a:prstGeom prst="rect">
                <a:avLst/>
              </a:prstGeom>
            </p:spPr>
          </p:pic>
          <p:pic>
            <p:nvPicPr>
              <p:cNvPr id="23" name="図 22">
                <a:extLst>
                  <a:ext uri="{FF2B5EF4-FFF2-40B4-BE49-F238E27FC236}">
                    <a16:creationId xmlns:a16="http://schemas.microsoft.com/office/drawing/2014/main" id="{287CBEA2-C4F7-66D2-0494-93E643923B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954" y="3332856"/>
                <a:ext cx="786263" cy="549339"/>
              </a:xfrm>
              <a:prstGeom prst="rect">
                <a:avLst/>
              </a:prstGeom>
            </p:spPr>
          </p:pic>
          <p:sp>
            <p:nvSpPr>
              <p:cNvPr id="24" name="タイトル 1">
                <a:extLst>
                  <a:ext uri="{FF2B5EF4-FFF2-40B4-BE49-F238E27FC236}">
                    <a16:creationId xmlns:a16="http://schemas.microsoft.com/office/drawing/2014/main" id="{6CC6E431-FD2C-F472-A4BD-F1E7B812C6F9}"/>
                  </a:ext>
                </a:extLst>
              </p:cNvPr>
              <p:cNvSpPr txBox="1">
                <a:spLocks/>
              </p:cNvSpPr>
              <p:nvPr/>
            </p:nvSpPr>
            <p:spPr>
              <a:xfrm>
                <a:off x="959327" y="1498517"/>
                <a:ext cx="1273510" cy="40403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演習統括</a:t>
                </a:r>
              </a:p>
            </p:txBody>
          </p:sp>
          <p:sp>
            <p:nvSpPr>
              <p:cNvPr id="25" name="タイトル 1">
                <a:extLst>
                  <a:ext uri="{FF2B5EF4-FFF2-40B4-BE49-F238E27FC236}">
                    <a16:creationId xmlns:a16="http://schemas.microsoft.com/office/drawing/2014/main" id="{16E7F56D-1FA1-2C85-4E75-78A4855B408D}"/>
                  </a:ext>
                </a:extLst>
              </p:cNvPr>
              <p:cNvSpPr txBox="1">
                <a:spLocks/>
              </p:cNvSpPr>
              <p:nvPr/>
            </p:nvSpPr>
            <p:spPr>
              <a:xfrm>
                <a:off x="959327" y="2120526"/>
                <a:ext cx="1273510" cy="40403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サブ統括</a:t>
                </a:r>
              </a:p>
            </p:txBody>
          </p:sp>
          <p:sp>
            <p:nvSpPr>
              <p:cNvPr id="26" name="タイトル 1">
                <a:extLst>
                  <a:ext uri="{FF2B5EF4-FFF2-40B4-BE49-F238E27FC236}">
                    <a16:creationId xmlns:a16="http://schemas.microsoft.com/office/drawing/2014/main" id="{2BA88340-B4AF-C1FD-9F9B-86865E648AE9}"/>
                  </a:ext>
                </a:extLst>
              </p:cNvPr>
              <p:cNvSpPr txBox="1">
                <a:spLocks/>
              </p:cNvSpPr>
              <p:nvPr/>
            </p:nvSpPr>
            <p:spPr>
              <a:xfrm>
                <a:off x="959327" y="2847615"/>
                <a:ext cx="1273510" cy="40403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演習講師</a:t>
                </a:r>
              </a:p>
            </p:txBody>
          </p:sp>
          <p:sp>
            <p:nvSpPr>
              <p:cNvPr id="27" name="タイトル 1">
                <a:extLst>
                  <a:ext uri="{FF2B5EF4-FFF2-40B4-BE49-F238E27FC236}">
                    <a16:creationId xmlns:a16="http://schemas.microsoft.com/office/drawing/2014/main" id="{D655AEC9-1823-9491-BF0F-2B7C6A5F94BF}"/>
                  </a:ext>
                </a:extLst>
              </p:cNvPr>
              <p:cNvSpPr txBox="1">
                <a:spLocks/>
              </p:cNvSpPr>
              <p:nvPr/>
            </p:nvSpPr>
            <p:spPr>
              <a:xfrm>
                <a:off x="936382" y="3485236"/>
                <a:ext cx="1273510" cy="40403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サポート</a:t>
                </a:r>
              </a:p>
            </p:txBody>
          </p:sp>
        </p:grpSp>
        <p:sp>
          <p:nvSpPr>
            <p:cNvPr id="29" name="テキスト ボックス 28">
              <a:extLst>
                <a:ext uri="{FF2B5EF4-FFF2-40B4-BE49-F238E27FC236}">
                  <a16:creationId xmlns:a16="http://schemas.microsoft.com/office/drawing/2014/main" id="{B1E9040B-F5FC-A7DD-A9F2-0C418D60F3B0}"/>
                </a:ext>
              </a:extLst>
            </p:cNvPr>
            <p:cNvSpPr txBox="1"/>
            <p:nvPr/>
          </p:nvSpPr>
          <p:spPr>
            <a:xfrm>
              <a:off x="612085" y="4289462"/>
              <a:ext cx="3292117" cy="369332"/>
            </a:xfrm>
            <a:prstGeom prst="rect">
              <a:avLst/>
            </a:prstGeom>
            <a:noFill/>
          </p:spPr>
          <p:txBody>
            <a:bodyPr wrap="square" rtlCol="0" anchor="ctr">
              <a:spAutoFit/>
            </a:bodyPr>
            <a:lstStyle/>
            <a:p>
              <a:pPr algn="ct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講師の下支えとなるもの</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ED1ED95F-6ED4-4E7D-1322-ABB5B21B2639}"/>
                </a:ext>
              </a:extLst>
            </p:cNvPr>
            <p:cNvSpPr txBox="1"/>
            <p:nvPr/>
          </p:nvSpPr>
          <p:spPr>
            <a:xfrm>
              <a:off x="218954" y="4792692"/>
              <a:ext cx="1208253" cy="715089"/>
            </a:xfrm>
            <a:prstGeom prst="flowChartAlternateProcess">
              <a:avLst/>
            </a:prstGeom>
            <a:noFill/>
            <a:ln w="28575">
              <a:solidFill>
                <a:schemeClr val="tx1"/>
              </a:solidFill>
            </a:ln>
          </p:spPr>
          <p:txBody>
            <a:bodyPr wrap="square" rtlCol="0" anchor="ctr">
              <a:spAutoFit/>
            </a:bodyPr>
            <a:lstStyle/>
            <a:p>
              <a:pPr algn="ctr"/>
              <a:r>
                <a:rPr kumimoji="1" lang="ja-JP" altLang="en-US" dirty="0">
                  <a:latin typeface="BIZ UDPゴシック" panose="020B0400000000000000" pitchFamily="50" charset="-128"/>
                  <a:ea typeface="BIZ UDPゴシック" panose="020B0400000000000000" pitchFamily="50" charset="-128"/>
                </a:rPr>
                <a:t>講師養成</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研修</a:t>
              </a:r>
            </a:p>
          </p:txBody>
        </p:sp>
        <p:sp>
          <p:nvSpPr>
            <p:cNvPr id="31" name="テキスト ボックス 30">
              <a:extLst>
                <a:ext uri="{FF2B5EF4-FFF2-40B4-BE49-F238E27FC236}">
                  <a16:creationId xmlns:a16="http://schemas.microsoft.com/office/drawing/2014/main" id="{835EA99D-B384-9D95-E9F9-075EB7A2EFA9}"/>
                </a:ext>
              </a:extLst>
            </p:cNvPr>
            <p:cNvSpPr txBox="1"/>
            <p:nvPr/>
          </p:nvSpPr>
          <p:spPr>
            <a:xfrm>
              <a:off x="1465387" y="4792691"/>
              <a:ext cx="1208253" cy="715089"/>
            </a:xfrm>
            <a:prstGeom prst="flowChartAlternateProcess">
              <a:avLst/>
            </a:prstGeom>
            <a:noFill/>
            <a:ln w="28575">
              <a:solidFill>
                <a:schemeClr val="tx1"/>
              </a:solidFill>
            </a:ln>
          </p:spPr>
          <p:txBody>
            <a:bodyPr wrap="square" rtlCol="0" anchor="ctr">
              <a:spAutoFit/>
            </a:bodyPr>
            <a:lstStyle/>
            <a:p>
              <a:pPr algn="ctr"/>
              <a:r>
                <a:rPr kumimoji="1" lang="ja-JP" altLang="en-US" dirty="0">
                  <a:latin typeface="BIZ UDPゴシック" panose="020B0400000000000000" pitchFamily="50" charset="-128"/>
                  <a:ea typeface="BIZ UDPゴシック" panose="020B0400000000000000" pitchFamily="50" charset="-128"/>
                </a:rPr>
                <a:t>講師向け</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勉強会</a:t>
              </a:r>
              <a:endParaRPr kumimoji="1" lang="en-US" altLang="ja-JP"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83741780-F237-6B89-7CC1-DE58F1446382}"/>
                </a:ext>
              </a:extLst>
            </p:cNvPr>
            <p:cNvSpPr txBox="1"/>
            <p:nvPr/>
          </p:nvSpPr>
          <p:spPr>
            <a:xfrm>
              <a:off x="2711821" y="4792691"/>
              <a:ext cx="1699018" cy="715089"/>
            </a:xfrm>
            <a:prstGeom prst="flowChartAlternateProcess">
              <a:avLst/>
            </a:prstGeom>
            <a:noFill/>
            <a:ln w="28575">
              <a:solidFill>
                <a:schemeClr val="tx1"/>
              </a:solidFill>
            </a:ln>
          </p:spPr>
          <p:txBody>
            <a:bodyPr wrap="square" rtlCol="0" anchor="ctr">
              <a:spAutoFit/>
            </a:bodyPr>
            <a:lstStyle/>
            <a:p>
              <a:pPr algn="ctr"/>
              <a:r>
                <a:rPr kumimoji="1" lang="ja-JP" altLang="en-US" dirty="0">
                  <a:latin typeface="BIZ UDPゴシック" panose="020B0400000000000000" pitchFamily="50" charset="-128"/>
                  <a:ea typeface="BIZ UDPゴシック" panose="020B0400000000000000" pitchFamily="50" charset="-128"/>
                </a:rPr>
                <a:t>講師フォロー</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アップ研修</a:t>
              </a:r>
              <a:endParaRPr kumimoji="1" lang="en-US" altLang="ja-JP" dirty="0">
                <a:latin typeface="BIZ UDPゴシック" panose="020B0400000000000000" pitchFamily="50" charset="-128"/>
                <a:ea typeface="BIZ UDPゴシック" panose="020B0400000000000000" pitchFamily="50" charset="-128"/>
              </a:endParaRPr>
            </a:p>
          </p:txBody>
        </p:sp>
      </p:grpSp>
      <p:sp>
        <p:nvSpPr>
          <p:cNvPr id="35" name="タイトル 1">
            <a:extLst>
              <a:ext uri="{FF2B5EF4-FFF2-40B4-BE49-F238E27FC236}">
                <a16:creationId xmlns:a16="http://schemas.microsoft.com/office/drawing/2014/main" id="{2CB6D263-5036-0E06-05DE-5056C793D43E}"/>
              </a:ext>
            </a:extLst>
          </p:cNvPr>
          <p:cNvSpPr txBox="1">
            <a:spLocks/>
          </p:cNvSpPr>
          <p:nvPr/>
        </p:nvSpPr>
        <p:spPr>
          <a:xfrm>
            <a:off x="6646718" y="1237273"/>
            <a:ext cx="4932128" cy="2888559"/>
          </a:xfrm>
          <a:prstGeom prst="flowChartAlternateProcess">
            <a:avLst/>
          </a:prstGeom>
          <a:solidFill>
            <a:schemeClr val="accent5">
              <a:lumMod val="20000"/>
              <a:lumOff val="80000"/>
            </a:schemeClr>
          </a:solidFill>
          <a:ln w="76200">
            <a:solidFill>
              <a:schemeClr val="tx2">
                <a:lumMod val="60000"/>
                <a:lumOff val="40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2000" dirty="0">
              <a:latin typeface="メイリオ" panose="020B0604030504040204" pitchFamily="50" charset="-128"/>
              <a:ea typeface="メイリオ" panose="020B0604030504040204" pitchFamily="50" charset="-128"/>
            </a:endParaRPr>
          </a:p>
        </p:txBody>
      </p:sp>
      <p:sp>
        <p:nvSpPr>
          <p:cNvPr id="37" name="タイトル 1">
            <a:extLst>
              <a:ext uri="{FF2B5EF4-FFF2-40B4-BE49-F238E27FC236}">
                <a16:creationId xmlns:a16="http://schemas.microsoft.com/office/drawing/2014/main" id="{EECFEC3D-4560-F705-83A4-90E07DF5BE85}"/>
              </a:ext>
            </a:extLst>
          </p:cNvPr>
          <p:cNvSpPr txBox="1">
            <a:spLocks/>
          </p:cNvSpPr>
          <p:nvPr/>
        </p:nvSpPr>
        <p:spPr>
          <a:xfrm>
            <a:off x="6678617" y="827554"/>
            <a:ext cx="4700165" cy="404037"/>
          </a:xfrm>
          <a:prstGeom prst="rect">
            <a:avLst/>
          </a:prstGeom>
          <a:noFill/>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相談支援従事者研修インターバル説明会</a:t>
            </a:r>
            <a:r>
              <a:rPr lang="en-US" altLang="ja-JP" sz="2000" dirty="0">
                <a:latin typeface="BIZ UDPゴシック" panose="020B0400000000000000" pitchFamily="50" charset="-128"/>
                <a:ea typeface="BIZ UDPゴシック" panose="020B0400000000000000" pitchFamily="50" charset="-128"/>
              </a:rPr>
              <a:t>】</a:t>
            </a:r>
            <a:endParaRPr lang="ja-JP" altLang="en-US" sz="2000" dirty="0">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1B9FCF42-E1A6-BA98-8E75-0AD93820C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45102" y="1646921"/>
            <a:ext cx="638936" cy="519135"/>
          </a:xfrm>
          <a:prstGeom prst="rect">
            <a:avLst/>
          </a:prstGeom>
        </p:spPr>
      </p:pic>
      <p:sp>
        <p:nvSpPr>
          <p:cNvPr id="39" name="タイトル 1">
            <a:extLst>
              <a:ext uri="{FF2B5EF4-FFF2-40B4-BE49-F238E27FC236}">
                <a16:creationId xmlns:a16="http://schemas.microsoft.com/office/drawing/2014/main" id="{5D9F6B53-8466-7596-C309-CA53D79AF0C6}"/>
              </a:ext>
            </a:extLst>
          </p:cNvPr>
          <p:cNvSpPr txBox="1">
            <a:spLocks/>
          </p:cNvSpPr>
          <p:nvPr/>
        </p:nvSpPr>
        <p:spPr>
          <a:xfrm>
            <a:off x="7512525" y="1747653"/>
            <a:ext cx="1273510" cy="404037"/>
          </a:xfrm>
          <a:prstGeom prst="rect">
            <a:avLst/>
          </a:prstGeom>
          <a:noFill/>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演習統括など</a:t>
            </a:r>
          </a:p>
        </p:txBody>
      </p:sp>
      <p:pic>
        <p:nvPicPr>
          <p:cNvPr id="41" name="図 40">
            <a:extLst>
              <a:ext uri="{FF2B5EF4-FFF2-40B4-BE49-F238E27FC236}">
                <a16:creationId xmlns:a16="http://schemas.microsoft.com/office/drawing/2014/main" id="{B0ECA2A6-4E19-7A40-B8F1-BE9F1A2336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874251" y="2417135"/>
            <a:ext cx="719638" cy="519136"/>
          </a:xfrm>
          <a:prstGeom prst="rect">
            <a:avLst/>
          </a:prstGeom>
        </p:spPr>
      </p:pic>
      <p:pic>
        <p:nvPicPr>
          <p:cNvPr id="43" name="図 42">
            <a:extLst>
              <a:ext uri="{FF2B5EF4-FFF2-40B4-BE49-F238E27FC236}">
                <a16:creationId xmlns:a16="http://schemas.microsoft.com/office/drawing/2014/main" id="{4770AD27-AFD6-D721-06E6-1693F14A71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4400" y="3188234"/>
            <a:ext cx="719638" cy="439838"/>
          </a:xfrm>
          <a:prstGeom prst="rect">
            <a:avLst/>
          </a:prstGeom>
        </p:spPr>
      </p:pic>
      <p:sp>
        <p:nvSpPr>
          <p:cNvPr id="44" name="タイトル 1">
            <a:extLst>
              <a:ext uri="{FF2B5EF4-FFF2-40B4-BE49-F238E27FC236}">
                <a16:creationId xmlns:a16="http://schemas.microsoft.com/office/drawing/2014/main" id="{95AC52E9-95F7-E076-DF42-6296B5660006}"/>
              </a:ext>
            </a:extLst>
          </p:cNvPr>
          <p:cNvSpPr txBox="1">
            <a:spLocks/>
          </p:cNvSpPr>
          <p:nvPr/>
        </p:nvSpPr>
        <p:spPr>
          <a:xfrm>
            <a:off x="7512525" y="2516286"/>
            <a:ext cx="1273510" cy="40403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研修事務局</a:t>
            </a:r>
          </a:p>
        </p:txBody>
      </p:sp>
      <p:sp>
        <p:nvSpPr>
          <p:cNvPr id="45" name="タイトル 1">
            <a:extLst>
              <a:ext uri="{FF2B5EF4-FFF2-40B4-BE49-F238E27FC236}">
                <a16:creationId xmlns:a16="http://schemas.microsoft.com/office/drawing/2014/main" id="{5084407F-12A4-19C1-15EE-354D639B6969}"/>
              </a:ext>
            </a:extLst>
          </p:cNvPr>
          <p:cNvSpPr txBox="1">
            <a:spLocks/>
          </p:cNvSpPr>
          <p:nvPr/>
        </p:nvSpPr>
        <p:spPr>
          <a:xfrm>
            <a:off x="7565690" y="3033267"/>
            <a:ext cx="1578302" cy="615856"/>
          </a:xfrm>
          <a:prstGeom prst="rect">
            <a:avLst/>
          </a:prstGeom>
          <a:noFill/>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dirty="0">
                <a:latin typeface="BIZ UDPゴシック" panose="020B0400000000000000" pitchFamily="50" charset="-128"/>
                <a:ea typeface="BIZ UDPゴシック" panose="020B0400000000000000" pitchFamily="50" charset="-128"/>
              </a:rPr>
              <a:t>秋田県</a:t>
            </a:r>
            <a:endParaRPr lang="en-US" altLang="ja-JP" sz="1400" dirty="0">
              <a:latin typeface="BIZ UDPゴシック" panose="020B0400000000000000" pitchFamily="50" charset="-128"/>
              <a:ea typeface="BIZ UDPゴシック" panose="020B0400000000000000" pitchFamily="50" charset="-128"/>
            </a:endParaRPr>
          </a:p>
          <a:p>
            <a:pPr algn="l"/>
            <a:endParaRPr lang="en-US" altLang="ja-JP" sz="1400" dirty="0">
              <a:latin typeface="BIZ UDPゴシック" panose="020B0400000000000000" pitchFamily="50" charset="-128"/>
              <a:ea typeface="BIZ UDPゴシック" panose="020B0400000000000000" pitchFamily="50" charset="-128"/>
            </a:endParaRPr>
          </a:p>
          <a:p>
            <a:pPr algn="l"/>
            <a:r>
              <a:rPr lang="ja-JP" altLang="en-US" sz="1400" dirty="0">
                <a:latin typeface="BIZ UDPゴシック" panose="020B0400000000000000" pitchFamily="50" charset="-128"/>
                <a:ea typeface="BIZ UDPゴシック" panose="020B0400000000000000" pitchFamily="50" charset="-128"/>
              </a:rPr>
              <a:t>障害福祉課（主催）</a:t>
            </a:r>
          </a:p>
        </p:txBody>
      </p:sp>
      <p:sp>
        <p:nvSpPr>
          <p:cNvPr id="46" name="右中かっこ 45">
            <a:extLst>
              <a:ext uri="{FF2B5EF4-FFF2-40B4-BE49-F238E27FC236}">
                <a16:creationId xmlns:a16="http://schemas.microsoft.com/office/drawing/2014/main" id="{D1C74D1D-AAE8-EA58-A4C6-F2DE759700DA}"/>
              </a:ext>
            </a:extLst>
          </p:cNvPr>
          <p:cNvSpPr/>
          <p:nvPr/>
        </p:nvSpPr>
        <p:spPr>
          <a:xfrm>
            <a:off x="8967040" y="1627300"/>
            <a:ext cx="355281" cy="2154581"/>
          </a:xfrm>
          <a:prstGeom prst="rightBrace">
            <a:avLst>
              <a:gd name="adj1" fmla="val 8333"/>
              <a:gd name="adj2" fmla="val 4852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8" name="図 47">
            <a:extLst>
              <a:ext uri="{FF2B5EF4-FFF2-40B4-BE49-F238E27FC236}">
                <a16:creationId xmlns:a16="http://schemas.microsoft.com/office/drawing/2014/main" id="{8B7AB5FE-94B2-6FC5-F065-6D4B60ABCD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6289" y="2503390"/>
            <a:ext cx="960311" cy="784229"/>
          </a:xfrm>
          <a:prstGeom prst="rect">
            <a:avLst/>
          </a:prstGeom>
        </p:spPr>
      </p:pic>
      <p:pic>
        <p:nvPicPr>
          <p:cNvPr id="49" name="図 48">
            <a:extLst>
              <a:ext uri="{FF2B5EF4-FFF2-40B4-BE49-F238E27FC236}">
                <a16:creationId xmlns:a16="http://schemas.microsoft.com/office/drawing/2014/main" id="{23D31FCE-0FFF-6A17-6A66-C916A04AC9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53940" y="2665739"/>
            <a:ext cx="960311" cy="784229"/>
          </a:xfrm>
          <a:prstGeom prst="rect">
            <a:avLst/>
          </a:prstGeom>
        </p:spPr>
      </p:pic>
      <p:pic>
        <p:nvPicPr>
          <p:cNvPr id="50" name="図 49">
            <a:extLst>
              <a:ext uri="{FF2B5EF4-FFF2-40B4-BE49-F238E27FC236}">
                <a16:creationId xmlns:a16="http://schemas.microsoft.com/office/drawing/2014/main" id="{5CC08DE0-41BF-8543-EC67-8939FD447B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4338" y="2805603"/>
            <a:ext cx="960311" cy="784229"/>
          </a:xfrm>
          <a:prstGeom prst="rect">
            <a:avLst/>
          </a:prstGeom>
        </p:spPr>
      </p:pic>
      <p:pic>
        <p:nvPicPr>
          <p:cNvPr id="51" name="図 50">
            <a:extLst>
              <a:ext uri="{FF2B5EF4-FFF2-40B4-BE49-F238E27FC236}">
                <a16:creationId xmlns:a16="http://schemas.microsoft.com/office/drawing/2014/main" id="{57B1CB90-F79E-8ED6-D5A7-41A5148ECD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98180" y="2886134"/>
            <a:ext cx="960311" cy="784229"/>
          </a:xfrm>
          <a:prstGeom prst="rect">
            <a:avLst/>
          </a:prstGeom>
        </p:spPr>
      </p:pic>
      <p:pic>
        <p:nvPicPr>
          <p:cNvPr id="53" name="図 52">
            <a:extLst>
              <a:ext uri="{FF2B5EF4-FFF2-40B4-BE49-F238E27FC236}">
                <a16:creationId xmlns:a16="http://schemas.microsoft.com/office/drawing/2014/main" id="{36952871-4642-5B58-BA72-B29C0D7C93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13187" y="1613570"/>
            <a:ext cx="1206513" cy="896267"/>
          </a:xfrm>
          <a:prstGeom prst="rect">
            <a:avLst/>
          </a:prstGeom>
        </p:spPr>
      </p:pic>
      <p:sp>
        <p:nvSpPr>
          <p:cNvPr id="54" name="タイトル 1">
            <a:extLst>
              <a:ext uri="{FF2B5EF4-FFF2-40B4-BE49-F238E27FC236}">
                <a16:creationId xmlns:a16="http://schemas.microsoft.com/office/drawing/2014/main" id="{C861D2BC-B836-CE02-FE42-94765FD17DD5}"/>
              </a:ext>
            </a:extLst>
          </p:cNvPr>
          <p:cNvSpPr txBox="1">
            <a:spLocks/>
          </p:cNvSpPr>
          <p:nvPr/>
        </p:nvSpPr>
        <p:spPr>
          <a:xfrm>
            <a:off x="9034240" y="3654804"/>
            <a:ext cx="2727880" cy="40403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100" dirty="0">
                <a:latin typeface="BIZ UDPゴシック" panose="020B0400000000000000" pitchFamily="50" charset="-128"/>
                <a:ea typeface="BIZ UDPゴシック" panose="020B0400000000000000" pitchFamily="50" charset="-128"/>
              </a:rPr>
              <a:t>各市町村・基幹・委託・主任など</a:t>
            </a:r>
          </a:p>
        </p:txBody>
      </p:sp>
      <p:sp>
        <p:nvSpPr>
          <p:cNvPr id="55" name="テキスト ボックス 54">
            <a:extLst>
              <a:ext uri="{FF2B5EF4-FFF2-40B4-BE49-F238E27FC236}">
                <a16:creationId xmlns:a16="http://schemas.microsoft.com/office/drawing/2014/main" id="{42E2B2F5-68DF-D2A1-F983-D24350E296AB}"/>
              </a:ext>
            </a:extLst>
          </p:cNvPr>
          <p:cNvSpPr txBox="1"/>
          <p:nvPr/>
        </p:nvSpPr>
        <p:spPr>
          <a:xfrm>
            <a:off x="6433131" y="4288969"/>
            <a:ext cx="5423098" cy="369332"/>
          </a:xfrm>
          <a:prstGeom prst="rect">
            <a:avLst/>
          </a:prstGeom>
          <a:noFill/>
        </p:spPr>
        <p:txBody>
          <a:bodyPr wrap="square" rtlCol="0" anchor="ctr">
            <a:spAutoFit/>
          </a:bodyPr>
          <a:lstStyle/>
          <a:p>
            <a:pPr algn="ctr"/>
            <a:r>
              <a:rPr kumimoji="1" lang="en-US" altLang="ja-JP" dirty="0">
                <a:latin typeface="メイリオ" panose="020B0604030504040204" pitchFamily="50" charset="-128"/>
                <a:ea typeface="メイリオ" panose="020B0604030504040204" pitchFamily="50" charset="-128"/>
              </a:rPr>
              <a:t>【OJT</a:t>
            </a:r>
            <a:r>
              <a:rPr kumimoji="1" lang="ja-JP" altLang="en-US" dirty="0">
                <a:latin typeface="メイリオ" panose="020B0604030504040204" pitchFamily="50" charset="-128"/>
                <a:ea typeface="メイリオ" panose="020B0604030504040204" pitchFamily="50" charset="-128"/>
              </a:rPr>
              <a:t>（インターバル実習）の下支えとなるもの</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56" name="フローチャート: 代替処理 55">
            <a:extLst>
              <a:ext uri="{FF2B5EF4-FFF2-40B4-BE49-F238E27FC236}">
                <a16:creationId xmlns:a16="http://schemas.microsoft.com/office/drawing/2014/main" id="{F12D0AFF-7722-B27E-CFCA-B3157D7F0639}"/>
              </a:ext>
            </a:extLst>
          </p:cNvPr>
          <p:cNvSpPr/>
          <p:nvPr/>
        </p:nvSpPr>
        <p:spPr>
          <a:xfrm>
            <a:off x="6594058" y="4631356"/>
            <a:ext cx="5016687" cy="1038978"/>
          </a:xfrm>
          <a:prstGeom prst="flowChartAlternateProcess">
            <a:avLst/>
          </a:prstGeom>
          <a:solidFill>
            <a:schemeClr val="accent3">
              <a:lumMod val="20000"/>
              <a:lumOff val="80000"/>
            </a:schemeClr>
          </a:solidFill>
          <a:ln w="762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10D009A7-FCFB-9AE7-DABA-1F1AE2C20520}"/>
              </a:ext>
            </a:extLst>
          </p:cNvPr>
          <p:cNvSpPr txBox="1"/>
          <p:nvPr/>
        </p:nvSpPr>
        <p:spPr>
          <a:xfrm>
            <a:off x="7774900" y="4800617"/>
            <a:ext cx="1199622" cy="715089"/>
          </a:xfrm>
          <a:prstGeom prst="flowChartAlternateProcess">
            <a:avLst/>
          </a:prstGeom>
          <a:noFill/>
          <a:ln w="28575">
            <a:solidFill>
              <a:schemeClr val="tx1"/>
            </a:solidFill>
          </a:ln>
        </p:spPr>
        <p:txBody>
          <a:bodyPr wrap="square" rtlCol="0" anchor="ctr">
            <a:spAutoFit/>
          </a:bodyPr>
          <a:lstStyle/>
          <a:p>
            <a:pPr algn="ctr"/>
            <a:r>
              <a:rPr kumimoji="1" lang="ja-JP" altLang="en-US" sz="1200" dirty="0">
                <a:latin typeface="メイリオ" panose="020B0604030504040204" pitchFamily="50" charset="-128"/>
                <a:ea typeface="メイリオ" panose="020B0604030504040204" pitchFamily="50" charset="-128"/>
              </a:rPr>
              <a:t>アドバイザー</a:t>
            </a:r>
            <a:endParaRPr kumimoji="1"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派遣</a:t>
            </a:r>
            <a:endParaRPr kumimoji="1"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事業</a:t>
            </a:r>
            <a:endParaRPr kumimoji="1" lang="en-US" altLang="ja-JP" sz="1200" dirty="0">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0447683F-376F-CA55-B241-EEEF00A45C2F}"/>
              </a:ext>
            </a:extLst>
          </p:cNvPr>
          <p:cNvSpPr txBox="1"/>
          <p:nvPr/>
        </p:nvSpPr>
        <p:spPr>
          <a:xfrm>
            <a:off x="10504330" y="4811848"/>
            <a:ext cx="1009473" cy="476726"/>
          </a:xfrm>
          <a:prstGeom prst="flowChartAlternateProcess">
            <a:avLst/>
          </a:prstGeom>
          <a:noFill/>
          <a:ln w="28575">
            <a:solidFill>
              <a:schemeClr val="tx1"/>
            </a:solidFill>
          </a:ln>
        </p:spPr>
        <p:txBody>
          <a:bodyPr wrap="square" rtlCol="0" anchor="ctr">
            <a:spAutoFit/>
          </a:bodyPr>
          <a:lstStyle/>
          <a:p>
            <a:pPr algn="ctr"/>
            <a:r>
              <a:rPr kumimoji="1" lang="ja-JP" altLang="en-US" sz="1100" dirty="0">
                <a:latin typeface="メイリオ" panose="020B0604030504040204" pitchFamily="50" charset="-128"/>
                <a:ea typeface="メイリオ" panose="020B0604030504040204" pitchFamily="50" charset="-128"/>
              </a:rPr>
              <a:t>基幹</a:t>
            </a:r>
            <a:endParaRPr kumimoji="1" lang="en-US" altLang="ja-JP" sz="1100" dirty="0">
              <a:latin typeface="メイリオ" panose="020B0604030504040204" pitchFamily="50" charset="-128"/>
              <a:ea typeface="メイリオ" panose="020B0604030504040204" pitchFamily="50" charset="-128"/>
            </a:endParaRPr>
          </a:p>
          <a:p>
            <a:pPr algn="ctr"/>
            <a:r>
              <a:rPr kumimoji="1" lang="ja-JP" altLang="en-US" sz="1100" dirty="0">
                <a:latin typeface="メイリオ" panose="020B0604030504040204" pitchFamily="50" charset="-128"/>
                <a:ea typeface="メイリオ" panose="020B0604030504040204" pitchFamily="50" charset="-128"/>
              </a:rPr>
              <a:t>意見交換会</a:t>
            </a:r>
            <a:endParaRPr kumimoji="1" lang="en-US" altLang="ja-JP" sz="1100" dirty="0">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52C74E39-EF31-B2BF-710A-F5D56AC6DAEE}"/>
              </a:ext>
            </a:extLst>
          </p:cNvPr>
          <p:cNvSpPr txBox="1"/>
          <p:nvPr/>
        </p:nvSpPr>
        <p:spPr>
          <a:xfrm>
            <a:off x="9018066" y="4800617"/>
            <a:ext cx="1431140" cy="715089"/>
          </a:xfrm>
          <a:prstGeom prst="flowChartAlternateProcess">
            <a:avLst/>
          </a:prstGeom>
          <a:noFill/>
          <a:ln w="28575">
            <a:solidFill>
              <a:schemeClr val="tx1"/>
            </a:solidFill>
          </a:ln>
        </p:spPr>
        <p:txBody>
          <a:bodyPr wrap="square" rtlCol="0" anchor="ctr">
            <a:spAutoFit/>
          </a:bodyPr>
          <a:lstStyle/>
          <a:p>
            <a:pPr algn="ctr"/>
            <a:r>
              <a:rPr kumimoji="1" lang="ja-JP" altLang="en-US" sz="1200" dirty="0">
                <a:latin typeface="メイリオ" panose="020B0604030504040204" pitchFamily="50" charset="-128"/>
                <a:ea typeface="メイリオ" panose="020B0604030504040204" pitchFamily="50" charset="-128"/>
              </a:rPr>
              <a:t>自立支援協議会</a:t>
            </a:r>
            <a:endParaRPr kumimoji="1"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ブロック</a:t>
            </a:r>
            <a:endParaRPr kumimoji="1"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連絡会</a:t>
            </a:r>
            <a:endParaRPr kumimoji="1" lang="en-US" altLang="ja-JP" sz="1200" dirty="0">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61A09341-1EC8-B297-07D9-F40E72D97AB8}"/>
              </a:ext>
            </a:extLst>
          </p:cNvPr>
          <p:cNvSpPr txBox="1"/>
          <p:nvPr/>
        </p:nvSpPr>
        <p:spPr>
          <a:xfrm>
            <a:off x="6708849" y="4742222"/>
            <a:ext cx="1009473" cy="817245"/>
          </a:xfrm>
          <a:prstGeom prst="flowChartAlternateProcess">
            <a:avLst/>
          </a:prstGeom>
          <a:noFill/>
          <a:ln w="28575">
            <a:solidFill>
              <a:schemeClr val="tx1"/>
            </a:solidFill>
          </a:ln>
        </p:spPr>
        <p:txBody>
          <a:bodyPr wrap="square" rtlCol="0" anchor="ctr">
            <a:spAutoFit/>
          </a:bodyPr>
          <a:lstStyle/>
          <a:p>
            <a:pPr algn="ctr"/>
            <a:r>
              <a:rPr kumimoji="1" lang="ja-JP" altLang="en-US" sz="1400" dirty="0">
                <a:latin typeface="メイリオ" panose="020B0604030504040204" pitchFamily="50" charset="-128"/>
                <a:ea typeface="メイリオ" panose="020B0604030504040204" pitchFamily="50" charset="-128"/>
              </a:rPr>
              <a:t>県協議会</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人材育成部会</a:t>
            </a:r>
            <a:endParaRPr kumimoji="1" lang="en-US" altLang="ja-JP" sz="1400" dirty="0">
              <a:latin typeface="メイリオ" panose="020B0604030504040204" pitchFamily="50" charset="-128"/>
              <a:ea typeface="メイリオ" panose="020B0604030504040204" pitchFamily="50" charset="-128"/>
            </a:endParaRPr>
          </a:p>
        </p:txBody>
      </p:sp>
      <p:sp>
        <p:nvSpPr>
          <p:cNvPr id="62" name="タイトル 1">
            <a:extLst>
              <a:ext uri="{FF2B5EF4-FFF2-40B4-BE49-F238E27FC236}">
                <a16:creationId xmlns:a16="http://schemas.microsoft.com/office/drawing/2014/main" id="{01F44D6B-9E66-F4E5-BFD2-608032313B59}"/>
              </a:ext>
            </a:extLst>
          </p:cNvPr>
          <p:cNvSpPr txBox="1">
            <a:spLocks/>
          </p:cNvSpPr>
          <p:nvPr/>
        </p:nvSpPr>
        <p:spPr>
          <a:xfrm>
            <a:off x="10610134" y="5389697"/>
            <a:ext cx="887728" cy="296633"/>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全て県主催</a:t>
            </a:r>
          </a:p>
        </p:txBody>
      </p:sp>
      <p:sp>
        <p:nvSpPr>
          <p:cNvPr id="63" name="フローチャート: 代替処理 62">
            <a:extLst>
              <a:ext uri="{FF2B5EF4-FFF2-40B4-BE49-F238E27FC236}">
                <a16:creationId xmlns:a16="http://schemas.microsoft.com/office/drawing/2014/main" id="{10641E1B-FF08-1F0E-CC07-D87EA652C253}"/>
              </a:ext>
            </a:extLst>
          </p:cNvPr>
          <p:cNvSpPr/>
          <p:nvPr/>
        </p:nvSpPr>
        <p:spPr>
          <a:xfrm>
            <a:off x="429880" y="733648"/>
            <a:ext cx="4989858" cy="5188688"/>
          </a:xfrm>
          <a:prstGeom prst="flowChartAlternateProcess">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ローチャート: 代替処理 63">
            <a:extLst>
              <a:ext uri="{FF2B5EF4-FFF2-40B4-BE49-F238E27FC236}">
                <a16:creationId xmlns:a16="http://schemas.microsoft.com/office/drawing/2014/main" id="{7A858125-0283-0B94-99C4-44B8A992C15B}"/>
              </a:ext>
            </a:extLst>
          </p:cNvPr>
          <p:cNvSpPr/>
          <p:nvPr/>
        </p:nvSpPr>
        <p:spPr>
          <a:xfrm>
            <a:off x="6305777" y="733647"/>
            <a:ext cx="5645218" cy="5188687"/>
          </a:xfrm>
          <a:prstGeom prst="flowChartAlternateProcess">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矢印: 左右 64">
            <a:extLst>
              <a:ext uri="{FF2B5EF4-FFF2-40B4-BE49-F238E27FC236}">
                <a16:creationId xmlns:a16="http://schemas.microsoft.com/office/drawing/2014/main" id="{4DD51D39-12B6-D91E-542D-C52462C5B7F7}"/>
              </a:ext>
            </a:extLst>
          </p:cNvPr>
          <p:cNvSpPr/>
          <p:nvPr/>
        </p:nvSpPr>
        <p:spPr>
          <a:xfrm>
            <a:off x="5391876" y="3083337"/>
            <a:ext cx="935629" cy="480804"/>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タイトル 1">
            <a:extLst>
              <a:ext uri="{FF2B5EF4-FFF2-40B4-BE49-F238E27FC236}">
                <a16:creationId xmlns:a16="http://schemas.microsoft.com/office/drawing/2014/main" id="{F400AD9B-6BC5-3661-E126-CD65D7B48BD1}"/>
              </a:ext>
            </a:extLst>
          </p:cNvPr>
          <p:cNvSpPr txBox="1">
            <a:spLocks/>
          </p:cNvSpPr>
          <p:nvPr/>
        </p:nvSpPr>
        <p:spPr>
          <a:xfrm>
            <a:off x="5319090" y="2760138"/>
            <a:ext cx="1081200" cy="404037"/>
          </a:xfrm>
          <a:prstGeom prst="rect">
            <a:avLst/>
          </a:prstGeom>
          <a:noFill/>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latin typeface="メイリオ" panose="020B0604030504040204" pitchFamily="50" charset="-128"/>
                <a:ea typeface="メイリオ" panose="020B0604030504040204" pitchFamily="50" charset="-128"/>
              </a:rPr>
              <a:t>連動</a:t>
            </a:r>
          </a:p>
        </p:txBody>
      </p:sp>
      <p:grpSp>
        <p:nvGrpSpPr>
          <p:cNvPr id="76" name="グループ化 75">
            <a:extLst>
              <a:ext uri="{FF2B5EF4-FFF2-40B4-BE49-F238E27FC236}">
                <a16:creationId xmlns:a16="http://schemas.microsoft.com/office/drawing/2014/main" id="{5B51459D-CCB9-BE87-82AB-F851ADC4343C}"/>
              </a:ext>
            </a:extLst>
          </p:cNvPr>
          <p:cNvGrpSpPr/>
          <p:nvPr/>
        </p:nvGrpSpPr>
        <p:grpSpPr>
          <a:xfrm>
            <a:off x="2068230" y="5942941"/>
            <a:ext cx="7582919" cy="963104"/>
            <a:chOff x="2149481" y="5953948"/>
            <a:chExt cx="7582919" cy="963104"/>
          </a:xfrm>
        </p:grpSpPr>
        <p:pic>
          <p:nvPicPr>
            <p:cNvPr id="68" name="図 67">
              <a:extLst>
                <a:ext uri="{FF2B5EF4-FFF2-40B4-BE49-F238E27FC236}">
                  <a16:creationId xmlns:a16="http://schemas.microsoft.com/office/drawing/2014/main" id="{89A8E7E8-91AD-19B1-FAD1-8411CF63FDB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62805" y="6304349"/>
              <a:ext cx="852598" cy="434617"/>
            </a:xfrm>
            <a:prstGeom prst="rect">
              <a:avLst/>
            </a:prstGeom>
          </p:spPr>
        </p:pic>
        <p:sp>
          <p:nvSpPr>
            <p:cNvPr id="70" name="テキスト ボックス 69">
              <a:extLst>
                <a:ext uri="{FF2B5EF4-FFF2-40B4-BE49-F238E27FC236}">
                  <a16:creationId xmlns:a16="http://schemas.microsoft.com/office/drawing/2014/main" id="{5335E2EA-3459-9C5C-E734-06084828A178}"/>
                </a:ext>
              </a:extLst>
            </p:cNvPr>
            <p:cNvSpPr txBox="1"/>
            <p:nvPr/>
          </p:nvSpPr>
          <p:spPr>
            <a:xfrm>
              <a:off x="3105310" y="6270721"/>
              <a:ext cx="2510614" cy="646331"/>
            </a:xfrm>
            <a:prstGeom prst="rect">
              <a:avLst/>
            </a:prstGeom>
            <a:noFill/>
          </p:spPr>
          <p:txBody>
            <a:bodyPr wrap="square" rtlCol="0" anchor="ctr">
              <a:spAutoFit/>
            </a:bodyPr>
            <a:lstStyle/>
            <a:p>
              <a:pPr algn="ctr"/>
              <a:r>
                <a:rPr kumimoji="1" lang="ja-JP" altLang="en-US" dirty="0">
                  <a:latin typeface="BIZ UDPゴシック" panose="020B0400000000000000" pitchFamily="50" charset="-128"/>
                  <a:ea typeface="BIZ UDPゴシック" panose="020B0400000000000000" pitchFamily="50" charset="-128"/>
                </a:rPr>
                <a:t>秋田県障害福祉従事者</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人材育成ビジョン</a:t>
              </a:r>
            </a:p>
          </p:txBody>
        </p:sp>
        <p:sp>
          <p:nvSpPr>
            <p:cNvPr id="71" name="加算記号 70">
              <a:extLst>
                <a:ext uri="{FF2B5EF4-FFF2-40B4-BE49-F238E27FC236}">
                  <a16:creationId xmlns:a16="http://schemas.microsoft.com/office/drawing/2014/main" id="{65C9C657-B964-363C-518D-6A345CB68C78}"/>
                </a:ext>
              </a:extLst>
            </p:cNvPr>
            <p:cNvSpPr/>
            <p:nvPr/>
          </p:nvSpPr>
          <p:spPr>
            <a:xfrm>
              <a:off x="5645862" y="6394853"/>
              <a:ext cx="427655" cy="434617"/>
            </a:xfrm>
            <a:prstGeom prst="mathPlus">
              <a:avLst/>
            </a:prstGeom>
            <a:solidFill>
              <a:srgbClr val="FF4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D6FD998F-8C3D-14A0-9FA4-66C8D02D932C}"/>
                </a:ext>
              </a:extLst>
            </p:cNvPr>
            <p:cNvSpPr txBox="1"/>
            <p:nvPr/>
          </p:nvSpPr>
          <p:spPr>
            <a:xfrm>
              <a:off x="7127619" y="6409220"/>
              <a:ext cx="2510614" cy="369332"/>
            </a:xfrm>
            <a:prstGeom prst="rect">
              <a:avLst/>
            </a:prstGeom>
            <a:noFill/>
          </p:spPr>
          <p:txBody>
            <a:bodyPr wrap="square" rtlCol="0" anchor="ctr">
              <a:spAutoFit/>
            </a:bodyPr>
            <a:lstStyle/>
            <a:p>
              <a:pPr algn="ctr"/>
              <a:r>
                <a:rPr kumimoji="1" lang="ja-JP" altLang="en-US" dirty="0">
                  <a:latin typeface="BIZ UDPゴシック" panose="020B0400000000000000" pitchFamily="50" charset="-128"/>
                  <a:ea typeface="BIZ UDPゴシック" panose="020B0400000000000000" pitchFamily="50" charset="-128"/>
                </a:rPr>
                <a:t>国研修報告会</a:t>
              </a:r>
            </a:p>
          </p:txBody>
        </p:sp>
        <p:pic>
          <p:nvPicPr>
            <p:cNvPr id="74" name="図 73">
              <a:extLst>
                <a:ext uri="{FF2B5EF4-FFF2-40B4-BE49-F238E27FC236}">
                  <a16:creationId xmlns:a16="http://schemas.microsoft.com/office/drawing/2014/main" id="{FB177F52-3269-BBB8-351E-EEA00C8B51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4512" y="6198786"/>
              <a:ext cx="918794" cy="709769"/>
            </a:xfrm>
            <a:prstGeom prst="rect">
              <a:avLst/>
            </a:prstGeom>
          </p:spPr>
        </p:pic>
        <p:sp>
          <p:nvSpPr>
            <p:cNvPr id="75" name="フローチャート: 代替処理 74">
              <a:extLst>
                <a:ext uri="{FF2B5EF4-FFF2-40B4-BE49-F238E27FC236}">
                  <a16:creationId xmlns:a16="http://schemas.microsoft.com/office/drawing/2014/main" id="{1993E88C-DDBD-1A0D-A44E-77BDA04A98EA}"/>
                </a:ext>
              </a:extLst>
            </p:cNvPr>
            <p:cNvSpPr/>
            <p:nvPr/>
          </p:nvSpPr>
          <p:spPr>
            <a:xfrm>
              <a:off x="2149481" y="6214120"/>
              <a:ext cx="7582919" cy="633645"/>
            </a:xfrm>
            <a:prstGeom prst="flowChartAlternateProcess">
              <a:avLst/>
            </a:prstGeom>
            <a:no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A8B18078-20EC-2B34-BB3C-062E74F333D6}"/>
                </a:ext>
              </a:extLst>
            </p:cNvPr>
            <p:cNvSpPr txBox="1"/>
            <p:nvPr/>
          </p:nvSpPr>
          <p:spPr>
            <a:xfrm>
              <a:off x="4360617" y="5953948"/>
              <a:ext cx="3314591" cy="307777"/>
            </a:xfrm>
            <a:prstGeom prst="rect">
              <a:avLst/>
            </a:prstGeom>
            <a:solidFill>
              <a:schemeClr val="bg1"/>
            </a:solidFill>
          </p:spPr>
          <p:txBody>
            <a:bodyPr wrap="square" rtlCol="0" anchor="b">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すべての下支えとなっているもの</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77" name="タイトル 1">
            <a:extLst>
              <a:ext uri="{FF2B5EF4-FFF2-40B4-BE49-F238E27FC236}">
                <a16:creationId xmlns:a16="http://schemas.microsoft.com/office/drawing/2014/main" id="{E88C5B2B-878E-0DC7-90E6-C26CD94E2B92}"/>
              </a:ext>
            </a:extLst>
          </p:cNvPr>
          <p:cNvSpPr txBox="1">
            <a:spLocks/>
          </p:cNvSpPr>
          <p:nvPr/>
        </p:nvSpPr>
        <p:spPr>
          <a:xfrm>
            <a:off x="0" y="-37969"/>
            <a:ext cx="7878726" cy="582071"/>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秋田県の相談支援従事者研修とインターバル実習について</a:t>
            </a:r>
          </a:p>
        </p:txBody>
      </p:sp>
      <p:sp>
        <p:nvSpPr>
          <p:cNvPr id="3" name="タイトル 1">
            <a:extLst>
              <a:ext uri="{FF2B5EF4-FFF2-40B4-BE49-F238E27FC236}">
                <a16:creationId xmlns:a16="http://schemas.microsoft.com/office/drawing/2014/main" id="{00A09AEB-FBB2-958B-BC4C-DF1EBE8917E3}"/>
              </a:ext>
            </a:extLst>
          </p:cNvPr>
          <p:cNvSpPr txBox="1">
            <a:spLocks/>
          </p:cNvSpPr>
          <p:nvPr/>
        </p:nvSpPr>
        <p:spPr>
          <a:xfrm>
            <a:off x="7298493" y="3725067"/>
            <a:ext cx="1358464" cy="360248"/>
          </a:xfrm>
          <a:prstGeom prst="rect">
            <a:avLst/>
          </a:prstGeom>
          <a:noFill/>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BIZ UDPゴシック" panose="020B0400000000000000" pitchFamily="50" charset="-128"/>
                <a:ea typeface="BIZ UDPゴシック" panose="020B0400000000000000" pitchFamily="50" charset="-128"/>
              </a:rPr>
              <a:t>協働による説明</a:t>
            </a:r>
          </a:p>
        </p:txBody>
      </p:sp>
    </p:spTree>
    <p:extLst>
      <p:ext uri="{BB962C8B-B14F-4D97-AF65-F5344CB8AC3E}">
        <p14:creationId xmlns:p14="http://schemas.microsoft.com/office/powerpoint/2010/main" val="23570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4E791D-707C-7FD0-4847-14A2A7BD9DF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5972D-A0AF-46CE-8DED-30C059512C1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タイトル 1">
            <a:extLst>
              <a:ext uri="{FF2B5EF4-FFF2-40B4-BE49-F238E27FC236}">
                <a16:creationId xmlns:a16="http://schemas.microsoft.com/office/drawing/2014/main" id="{D146B19F-80F1-B791-467E-3248C7B88160}"/>
              </a:ext>
            </a:extLst>
          </p:cNvPr>
          <p:cNvSpPr txBox="1">
            <a:spLocks/>
          </p:cNvSpPr>
          <p:nvPr/>
        </p:nvSpPr>
        <p:spPr>
          <a:xfrm>
            <a:off x="112985" y="155904"/>
            <a:ext cx="11062138" cy="694997"/>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ケアマネジメント基礎コース　カリキュラム</a:t>
            </a:r>
          </a:p>
        </p:txBody>
      </p:sp>
      <p:pic>
        <p:nvPicPr>
          <p:cNvPr id="5" name="図 4">
            <a:extLst>
              <a:ext uri="{FF2B5EF4-FFF2-40B4-BE49-F238E27FC236}">
                <a16:creationId xmlns:a16="http://schemas.microsoft.com/office/drawing/2014/main" id="{3A177AB6-9072-C267-BE51-F6D65A5B3361}"/>
              </a:ext>
            </a:extLst>
          </p:cNvPr>
          <p:cNvPicPr>
            <a:picLocks noChangeAspect="1"/>
          </p:cNvPicPr>
          <p:nvPr/>
        </p:nvPicPr>
        <p:blipFill>
          <a:blip r:embed="rId2"/>
          <a:stretch>
            <a:fillRect/>
          </a:stretch>
        </p:blipFill>
        <p:spPr>
          <a:xfrm>
            <a:off x="1207649" y="767254"/>
            <a:ext cx="9748346" cy="5934841"/>
          </a:xfrm>
          <a:prstGeom prst="rect">
            <a:avLst/>
          </a:prstGeom>
        </p:spPr>
      </p:pic>
      <p:sp>
        <p:nvSpPr>
          <p:cNvPr id="3" name="四角形: 角を丸くする 2">
            <a:extLst>
              <a:ext uri="{FF2B5EF4-FFF2-40B4-BE49-F238E27FC236}">
                <a16:creationId xmlns:a16="http://schemas.microsoft.com/office/drawing/2014/main" id="{0D40BA6A-EEE9-4E6E-9488-96BD8074268C}"/>
              </a:ext>
            </a:extLst>
          </p:cNvPr>
          <p:cNvSpPr/>
          <p:nvPr/>
        </p:nvSpPr>
        <p:spPr>
          <a:xfrm>
            <a:off x="1027080" y="747875"/>
            <a:ext cx="9957271" cy="2047878"/>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4503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D02C541-B117-468C-8138-558E02707994}"/>
              </a:ext>
            </a:extLst>
          </p:cNvPr>
          <p:cNvSpPr>
            <a:spLocks noGrp="1"/>
          </p:cNvSpPr>
          <p:nvPr>
            <p:ph type="sldNum" sz="quarter" idx="12"/>
          </p:nvPr>
        </p:nvSpPr>
        <p:spPr>
          <a:xfrm>
            <a:off x="9448800" y="6480270"/>
            <a:ext cx="2743200" cy="365125"/>
          </a:xfrm>
        </p:spPr>
        <p:txBody>
          <a:bodyPr/>
          <a:lstStyle/>
          <a:p>
            <a:fld id="{37E5972D-A0AF-46CE-8DED-30C059512C1A}" type="slidenum">
              <a:rPr kumimoji="1" lang="ja-JP" altLang="en-US" smtClean="0"/>
              <a:t>30</a:t>
            </a:fld>
            <a:endParaRPr kumimoji="1" lang="ja-JP" altLang="en-US" dirty="0"/>
          </a:p>
        </p:txBody>
      </p:sp>
      <p:sp>
        <p:nvSpPr>
          <p:cNvPr id="3" name="タイトル 1">
            <a:extLst>
              <a:ext uri="{FF2B5EF4-FFF2-40B4-BE49-F238E27FC236}">
                <a16:creationId xmlns:a16="http://schemas.microsoft.com/office/drawing/2014/main" id="{98171AF0-2B7A-1A5D-7170-F1D99E81838E}"/>
              </a:ext>
            </a:extLst>
          </p:cNvPr>
          <p:cNvSpPr txBox="1">
            <a:spLocks/>
          </p:cNvSpPr>
          <p:nvPr/>
        </p:nvSpPr>
        <p:spPr>
          <a:xfrm>
            <a:off x="0" y="-37969"/>
            <a:ext cx="7878726" cy="582071"/>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工夫したりがんばっている</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ところ、</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のびしろ</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のあるところ</a:t>
            </a:r>
          </a:p>
        </p:txBody>
      </p:sp>
      <p:pic>
        <p:nvPicPr>
          <p:cNvPr id="5" name="図 4">
            <a:extLst>
              <a:ext uri="{FF2B5EF4-FFF2-40B4-BE49-F238E27FC236}">
                <a16:creationId xmlns:a16="http://schemas.microsoft.com/office/drawing/2014/main" id="{50BE3847-0FBF-ED40-46DF-10DF726F8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94" y="972880"/>
            <a:ext cx="1130773" cy="1212112"/>
          </a:xfrm>
          <a:prstGeom prst="rect">
            <a:avLst/>
          </a:prstGeom>
        </p:spPr>
      </p:pic>
      <p:pic>
        <p:nvPicPr>
          <p:cNvPr id="10" name="図 9">
            <a:extLst>
              <a:ext uri="{FF2B5EF4-FFF2-40B4-BE49-F238E27FC236}">
                <a16:creationId xmlns:a16="http://schemas.microsoft.com/office/drawing/2014/main" id="{51466206-C163-D196-327F-95AE17F0F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8006" y="3625702"/>
            <a:ext cx="851588" cy="1254642"/>
          </a:xfrm>
          <a:prstGeom prst="rect">
            <a:avLst/>
          </a:prstGeom>
        </p:spPr>
      </p:pic>
      <p:grpSp>
        <p:nvGrpSpPr>
          <p:cNvPr id="13" name="グループ化 12">
            <a:extLst>
              <a:ext uri="{FF2B5EF4-FFF2-40B4-BE49-F238E27FC236}">
                <a16:creationId xmlns:a16="http://schemas.microsoft.com/office/drawing/2014/main" id="{DE253EDB-03F1-AEA1-0374-B512F1B5BEE9}"/>
              </a:ext>
            </a:extLst>
          </p:cNvPr>
          <p:cNvGrpSpPr/>
          <p:nvPr/>
        </p:nvGrpSpPr>
        <p:grpSpPr>
          <a:xfrm>
            <a:off x="1654349" y="712383"/>
            <a:ext cx="2375391" cy="1679944"/>
            <a:chOff x="1654349" y="712383"/>
            <a:chExt cx="2375391" cy="1679944"/>
          </a:xfrm>
        </p:grpSpPr>
        <p:sp>
          <p:nvSpPr>
            <p:cNvPr id="11" name="タイトル 1">
              <a:extLst>
                <a:ext uri="{FF2B5EF4-FFF2-40B4-BE49-F238E27FC236}">
                  <a16:creationId xmlns:a16="http://schemas.microsoft.com/office/drawing/2014/main" id="{AE3412FD-7C16-81B3-7C5A-2437FB4511E6}"/>
                </a:ext>
              </a:extLst>
            </p:cNvPr>
            <p:cNvSpPr txBox="1">
              <a:spLocks/>
            </p:cNvSpPr>
            <p:nvPr/>
          </p:nvSpPr>
          <p:spPr>
            <a:xfrm>
              <a:off x="1654350" y="712383"/>
              <a:ext cx="2375390" cy="1679944"/>
            </a:xfrm>
            <a:prstGeom prst="flowChartAlternateProcess">
              <a:avLst/>
            </a:prstGeom>
            <a:solidFill>
              <a:schemeClr val="accent6">
                <a:lumMod val="20000"/>
                <a:lumOff val="80000"/>
              </a:schemeClr>
            </a:solidFill>
            <a:ln w="76200">
              <a:solidFill>
                <a:schemeClr val="tx2">
                  <a:lumMod val="60000"/>
                  <a:lumOff val="40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2000"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F3CEB7F9-CCA2-3AF1-D341-04072305CA89}"/>
                </a:ext>
              </a:extLst>
            </p:cNvPr>
            <p:cNvSpPr txBox="1">
              <a:spLocks/>
            </p:cNvSpPr>
            <p:nvPr/>
          </p:nvSpPr>
          <p:spPr>
            <a:xfrm>
              <a:off x="1654349" y="765546"/>
              <a:ext cx="2375389" cy="1626781"/>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県・研修事務局との</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協働体制がしっかり</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できている</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⇒これが一番</a:t>
              </a:r>
            </a:p>
          </p:txBody>
        </p:sp>
      </p:grpSp>
      <p:grpSp>
        <p:nvGrpSpPr>
          <p:cNvPr id="15" name="グループ化 14">
            <a:extLst>
              <a:ext uri="{FF2B5EF4-FFF2-40B4-BE49-F238E27FC236}">
                <a16:creationId xmlns:a16="http://schemas.microsoft.com/office/drawing/2014/main" id="{D704F7F4-414F-1CF0-04C9-D6B5456AF38E}"/>
              </a:ext>
            </a:extLst>
          </p:cNvPr>
          <p:cNvGrpSpPr/>
          <p:nvPr/>
        </p:nvGrpSpPr>
        <p:grpSpPr>
          <a:xfrm>
            <a:off x="4273499" y="712383"/>
            <a:ext cx="2375391" cy="1679944"/>
            <a:chOff x="1654349" y="712383"/>
            <a:chExt cx="2375391" cy="1679944"/>
          </a:xfrm>
        </p:grpSpPr>
        <p:sp>
          <p:nvSpPr>
            <p:cNvPr id="16" name="タイトル 1">
              <a:extLst>
                <a:ext uri="{FF2B5EF4-FFF2-40B4-BE49-F238E27FC236}">
                  <a16:creationId xmlns:a16="http://schemas.microsoft.com/office/drawing/2014/main" id="{E14C09A3-8AEA-8351-7056-B19BBC812622}"/>
                </a:ext>
              </a:extLst>
            </p:cNvPr>
            <p:cNvSpPr txBox="1">
              <a:spLocks/>
            </p:cNvSpPr>
            <p:nvPr/>
          </p:nvSpPr>
          <p:spPr>
            <a:xfrm>
              <a:off x="1654350" y="712383"/>
              <a:ext cx="2375390" cy="1679944"/>
            </a:xfrm>
            <a:prstGeom prst="flowChartAlternateProcess">
              <a:avLst/>
            </a:prstGeom>
            <a:solidFill>
              <a:schemeClr val="accent6">
                <a:lumMod val="20000"/>
                <a:lumOff val="80000"/>
              </a:schemeClr>
            </a:solidFill>
            <a:ln w="76200">
              <a:solidFill>
                <a:schemeClr val="tx2">
                  <a:lumMod val="60000"/>
                  <a:lumOff val="40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2000" dirty="0">
                <a:latin typeface="メイリオ" panose="020B0604030504040204" pitchFamily="50" charset="-128"/>
                <a:ea typeface="メイリオ" panose="020B0604030504040204" pitchFamily="50" charset="-128"/>
              </a:endParaRPr>
            </a:p>
          </p:txBody>
        </p:sp>
        <p:sp>
          <p:nvSpPr>
            <p:cNvPr id="17" name="タイトル 1">
              <a:extLst>
                <a:ext uri="{FF2B5EF4-FFF2-40B4-BE49-F238E27FC236}">
                  <a16:creationId xmlns:a16="http://schemas.microsoft.com/office/drawing/2014/main" id="{D831EBBD-12CB-DB6E-9AFC-3FEDE3286020}"/>
                </a:ext>
              </a:extLst>
            </p:cNvPr>
            <p:cNvSpPr txBox="1">
              <a:spLocks/>
            </p:cNvSpPr>
            <p:nvPr/>
          </p:nvSpPr>
          <p:spPr>
            <a:xfrm>
              <a:off x="1654349" y="765546"/>
              <a:ext cx="2375389" cy="1626781"/>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演習講師→サブ統括→統括講師→サポート</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→演習講師の流れ</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初任研⇔現任研の循環</a:t>
              </a:r>
              <a:endParaRPr lang="en-US" altLang="ja-JP" sz="1600" dirty="0">
                <a:latin typeface="BIZ UDPゴシック" panose="020B0400000000000000" pitchFamily="50" charset="-128"/>
                <a:ea typeface="BIZ UDPゴシック" panose="020B0400000000000000" pitchFamily="50" charset="-128"/>
              </a:endParaRPr>
            </a:p>
          </p:txBody>
        </p:sp>
      </p:grpSp>
      <p:grpSp>
        <p:nvGrpSpPr>
          <p:cNvPr id="18" name="グループ化 17">
            <a:extLst>
              <a:ext uri="{FF2B5EF4-FFF2-40B4-BE49-F238E27FC236}">
                <a16:creationId xmlns:a16="http://schemas.microsoft.com/office/drawing/2014/main" id="{09BD085E-5756-9638-BA0C-905007EC888B}"/>
              </a:ext>
            </a:extLst>
          </p:cNvPr>
          <p:cNvGrpSpPr/>
          <p:nvPr/>
        </p:nvGrpSpPr>
        <p:grpSpPr>
          <a:xfrm>
            <a:off x="6904305" y="708708"/>
            <a:ext cx="2375391" cy="1679944"/>
            <a:chOff x="1654349" y="712383"/>
            <a:chExt cx="2375391" cy="1679944"/>
          </a:xfrm>
        </p:grpSpPr>
        <p:sp>
          <p:nvSpPr>
            <p:cNvPr id="19" name="タイトル 1">
              <a:extLst>
                <a:ext uri="{FF2B5EF4-FFF2-40B4-BE49-F238E27FC236}">
                  <a16:creationId xmlns:a16="http://schemas.microsoft.com/office/drawing/2014/main" id="{8193FD1A-4300-23C1-2E2E-FE49224A839C}"/>
                </a:ext>
              </a:extLst>
            </p:cNvPr>
            <p:cNvSpPr txBox="1">
              <a:spLocks/>
            </p:cNvSpPr>
            <p:nvPr/>
          </p:nvSpPr>
          <p:spPr>
            <a:xfrm>
              <a:off x="1654350" y="712383"/>
              <a:ext cx="2375390" cy="1679944"/>
            </a:xfrm>
            <a:prstGeom prst="flowChartAlternateProcess">
              <a:avLst/>
            </a:prstGeom>
            <a:solidFill>
              <a:schemeClr val="accent6">
                <a:lumMod val="20000"/>
                <a:lumOff val="80000"/>
              </a:schemeClr>
            </a:solidFill>
            <a:ln w="76200">
              <a:solidFill>
                <a:schemeClr val="tx2">
                  <a:lumMod val="60000"/>
                  <a:lumOff val="40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2000" dirty="0">
                <a:latin typeface="メイリオ" panose="020B0604030504040204" pitchFamily="50" charset="-128"/>
                <a:ea typeface="メイリオ" panose="020B0604030504040204" pitchFamily="50" charset="-128"/>
              </a:endParaRPr>
            </a:p>
          </p:txBody>
        </p:sp>
        <p:sp>
          <p:nvSpPr>
            <p:cNvPr id="20" name="タイトル 1">
              <a:extLst>
                <a:ext uri="{FF2B5EF4-FFF2-40B4-BE49-F238E27FC236}">
                  <a16:creationId xmlns:a16="http://schemas.microsoft.com/office/drawing/2014/main" id="{E808A1F5-A432-6FF4-D851-AB3CF7C8FE1F}"/>
                </a:ext>
              </a:extLst>
            </p:cNvPr>
            <p:cNvSpPr txBox="1">
              <a:spLocks/>
            </p:cNvSpPr>
            <p:nvPr/>
          </p:nvSpPr>
          <p:spPr>
            <a:xfrm>
              <a:off x="1654349" y="765546"/>
              <a:ext cx="2375390" cy="1626781"/>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講師は主任をフル活用</a:t>
              </a:r>
            </a:p>
          </p:txBody>
        </p:sp>
      </p:grpSp>
      <p:grpSp>
        <p:nvGrpSpPr>
          <p:cNvPr id="21" name="グループ化 20">
            <a:extLst>
              <a:ext uri="{FF2B5EF4-FFF2-40B4-BE49-F238E27FC236}">
                <a16:creationId xmlns:a16="http://schemas.microsoft.com/office/drawing/2014/main" id="{846B8AF8-0CC1-624C-6BF9-1018ED3FD2C3}"/>
              </a:ext>
            </a:extLst>
          </p:cNvPr>
          <p:cNvGrpSpPr/>
          <p:nvPr/>
        </p:nvGrpSpPr>
        <p:grpSpPr>
          <a:xfrm>
            <a:off x="9535115" y="708708"/>
            <a:ext cx="2375391" cy="1679944"/>
            <a:chOff x="1654349" y="712383"/>
            <a:chExt cx="2375391" cy="1679944"/>
          </a:xfrm>
        </p:grpSpPr>
        <p:sp>
          <p:nvSpPr>
            <p:cNvPr id="22" name="タイトル 1">
              <a:extLst>
                <a:ext uri="{FF2B5EF4-FFF2-40B4-BE49-F238E27FC236}">
                  <a16:creationId xmlns:a16="http://schemas.microsoft.com/office/drawing/2014/main" id="{4AD62AA7-3C11-DFB7-981E-E2D66D431F28}"/>
                </a:ext>
              </a:extLst>
            </p:cNvPr>
            <p:cNvSpPr txBox="1">
              <a:spLocks/>
            </p:cNvSpPr>
            <p:nvPr/>
          </p:nvSpPr>
          <p:spPr>
            <a:xfrm>
              <a:off x="1654350" y="712383"/>
              <a:ext cx="2375390" cy="1679944"/>
            </a:xfrm>
            <a:prstGeom prst="flowChartAlternateProcess">
              <a:avLst/>
            </a:prstGeom>
            <a:solidFill>
              <a:schemeClr val="accent6">
                <a:lumMod val="20000"/>
                <a:lumOff val="80000"/>
              </a:schemeClr>
            </a:solidFill>
            <a:ln w="76200">
              <a:solidFill>
                <a:schemeClr val="tx2">
                  <a:lumMod val="60000"/>
                  <a:lumOff val="40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2000" dirty="0">
                <a:latin typeface="メイリオ" panose="020B0604030504040204" pitchFamily="50" charset="-128"/>
                <a:ea typeface="メイリオ" panose="020B0604030504040204" pitchFamily="50" charset="-128"/>
              </a:endParaRPr>
            </a:p>
          </p:txBody>
        </p:sp>
        <p:sp>
          <p:nvSpPr>
            <p:cNvPr id="23" name="タイトル 1">
              <a:extLst>
                <a:ext uri="{FF2B5EF4-FFF2-40B4-BE49-F238E27FC236}">
                  <a16:creationId xmlns:a16="http://schemas.microsoft.com/office/drawing/2014/main" id="{34C1670E-7D54-A63F-6A8D-B0FB50F58EAC}"/>
                </a:ext>
              </a:extLst>
            </p:cNvPr>
            <p:cNvSpPr txBox="1">
              <a:spLocks/>
            </p:cNvSpPr>
            <p:nvPr/>
          </p:nvSpPr>
          <p:spPr>
            <a:xfrm>
              <a:off x="1654349" y="765546"/>
              <a:ext cx="2375389" cy="1626781"/>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インターバル実習の</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地域差にはアドバイザー事業で対応</a:t>
              </a:r>
            </a:p>
          </p:txBody>
        </p:sp>
      </p:grpSp>
      <p:pic>
        <p:nvPicPr>
          <p:cNvPr id="25" name="図 24">
            <a:extLst>
              <a:ext uri="{FF2B5EF4-FFF2-40B4-BE49-F238E27FC236}">
                <a16:creationId xmlns:a16="http://schemas.microsoft.com/office/drawing/2014/main" id="{31D18C2D-17F9-779D-8D43-A7CC5A9D0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06" y="2560608"/>
            <a:ext cx="11320397" cy="643043"/>
          </a:xfrm>
          <a:prstGeom prst="rect">
            <a:avLst/>
          </a:prstGeom>
        </p:spPr>
      </p:pic>
      <p:pic>
        <p:nvPicPr>
          <p:cNvPr id="27" name="図 26">
            <a:extLst>
              <a:ext uri="{FF2B5EF4-FFF2-40B4-BE49-F238E27FC236}">
                <a16:creationId xmlns:a16="http://schemas.microsoft.com/office/drawing/2014/main" id="{35EF5ABC-0D51-45F2-068E-BAA3138D5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28867" y="5378006"/>
            <a:ext cx="11650727" cy="485848"/>
          </a:xfrm>
          <a:prstGeom prst="rect">
            <a:avLst/>
          </a:prstGeom>
        </p:spPr>
      </p:pic>
      <p:grpSp>
        <p:nvGrpSpPr>
          <p:cNvPr id="28" name="グループ化 27">
            <a:extLst>
              <a:ext uri="{FF2B5EF4-FFF2-40B4-BE49-F238E27FC236}">
                <a16:creationId xmlns:a16="http://schemas.microsoft.com/office/drawing/2014/main" id="{5496E7D0-CDF3-4B04-4118-2DABCE1AA3EE}"/>
              </a:ext>
            </a:extLst>
          </p:cNvPr>
          <p:cNvGrpSpPr/>
          <p:nvPr/>
        </p:nvGrpSpPr>
        <p:grpSpPr>
          <a:xfrm>
            <a:off x="8175651" y="3425901"/>
            <a:ext cx="2375391" cy="1679944"/>
            <a:chOff x="1654349" y="712383"/>
            <a:chExt cx="2375391" cy="1679944"/>
          </a:xfrm>
        </p:grpSpPr>
        <p:sp>
          <p:nvSpPr>
            <p:cNvPr id="29" name="タイトル 1">
              <a:extLst>
                <a:ext uri="{FF2B5EF4-FFF2-40B4-BE49-F238E27FC236}">
                  <a16:creationId xmlns:a16="http://schemas.microsoft.com/office/drawing/2014/main" id="{CBE00676-BAFD-6423-8F1A-8A161AD7D434}"/>
                </a:ext>
              </a:extLst>
            </p:cNvPr>
            <p:cNvSpPr txBox="1">
              <a:spLocks/>
            </p:cNvSpPr>
            <p:nvPr/>
          </p:nvSpPr>
          <p:spPr>
            <a:xfrm>
              <a:off x="1654350" y="712383"/>
              <a:ext cx="2375390" cy="1679944"/>
            </a:xfrm>
            <a:prstGeom prst="flowChartAlternateProcess">
              <a:avLst/>
            </a:prstGeom>
            <a:solidFill>
              <a:schemeClr val="accent2">
                <a:lumMod val="20000"/>
                <a:lumOff val="80000"/>
              </a:schemeClr>
            </a:solidFill>
            <a:ln w="76200">
              <a:solidFill>
                <a:schemeClr val="tx2">
                  <a:lumMod val="60000"/>
                  <a:lumOff val="40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2000" dirty="0">
                <a:latin typeface="メイリオ" panose="020B0604030504040204" pitchFamily="50" charset="-128"/>
                <a:ea typeface="メイリオ" panose="020B0604030504040204" pitchFamily="50" charset="-128"/>
              </a:endParaRPr>
            </a:p>
          </p:txBody>
        </p:sp>
        <p:sp>
          <p:nvSpPr>
            <p:cNvPr id="30" name="タイトル 1">
              <a:extLst>
                <a:ext uri="{FF2B5EF4-FFF2-40B4-BE49-F238E27FC236}">
                  <a16:creationId xmlns:a16="http://schemas.microsoft.com/office/drawing/2014/main" id="{AD916984-D416-C394-5AA6-8F113DFE13E1}"/>
                </a:ext>
              </a:extLst>
            </p:cNvPr>
            <p:cNvSpPr txBox="1">
              <a:spLocks/>
            </p:cNvSpPr>
            <p:nvPr/>
          </p:nvSpPr>
          <p:spPr>
            <a:xfrm>
              <a:off x="1654349" y="765546"/>
              <a:ext cx="2375389" cy="1626781"/>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インターバル実習→</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普段からの実地教育</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SV</a:t>
              </a:r>
              <a:r>
                <a:rPr lang="ja-JP" altLang="en-US" sz="1600" dirty="0">
                  <a:latin typeface="BIZ UDPゴシック" panose="020B0400000000000000" pitchFamily="50" charset="-128"/>
                  <a:ea typeface="BIZ UDPゴシック" panose="020B0400000000000000" pitchFamily="50" charset="-128"/>
                </a:rPr>
                <a:t>を当然のものに</a:t>
              </a:r>
            </a:p>
          </p:txBody>
        </p:sp>
      </p:grpSp>
      <p:grpSp>
        <p:nvGrpSpPr>
          <p:cNvPr id="34" name="グループ化 33">
            <a:extLst>
              <a:ext uri="{FF2B5EF4-FFF2-40B4-BE49-F238E27FC236}">
                <a16:creationId xmlns:a16="http://schemas.microsoft.com/office/drawing/2014/main" id="{5179C255-165B-6398-3D3F-1146D5BAB320}"/>
              </a:ext>
            </a:extLst>
          </p:cNvPr>
          <p:cNvGrpSpPr/>
          <p:nvPr/>
        </p:nvGrpSpPr>
        <p:grpSpPr>
          <a:xfrm>
            <a:off x="4793957" y="3452482"/>
            <a:ext cx="2375391" cy="1679944"/>
            <a:chOff x="1654349" y="712383"/>
            <a:chExt cx="2375391" cy="1679944"/>
          </a:xfrm>
        </p:grpSpPr>
        <p:sp>
          <p:nvSpPr>
            <p:cNvPr id="35" name="タイトル 1">
              <a:extLst>
                <a:ext uri="{FF2B5EF4-FFF2-40B4-BE49-F238E27FC236}">
                  <a16:creationId xmlns:a16="http://schemas.microsoft.com/office/drawing/2014/main" id="{290ACF1E-D0CC-7E17-C2E7-CCD57E06E463}"/>
                </a:ext>
              </a:extLst>
            </p:cNvPr>
            <p:cNvSpPr txBox="1">
              <a:spLocks/>
            </p:cNvSpPr>
            <p:nvPr/>
          </p:nvSpPr>
          <p:spPr>
            <a:xfrm>
              <a:off x="1654350" y="712383"/>
              <a:ext cx="2375390" cy="1679944"/>
            </a:xfrm>
            <a:prstGeom prst="flowChartAlternateProcess">
              <a:avLst/>
            </a:prstGeom>
            <a:solidFill>
              <a:schemeClr val="accent2">
                <a:lumMod val="20000"/>
                <a:lumOff val="80000"/>
              </a:schemeClr>
            </a:solidFill>
            <a:ln w="76200">
              <a:solidFill>
                <a:schemeClr val="tx2">
                  <a:lumMod val="60000"/>
                  <a:lumOff val="40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2000" dirty="0">
                <a:latin typeface="メイリオ" panose="020B0604030504040204" pitchFamily="50" charset="-128"/>
                <a:ea typeface="メイリオ" panose="020B0604030504040204" pitchFamily="50" charset="-128"/>
              </a:endParaRPr>
            </a:p>
          </p:txBody>
        </p:sp>
        <p:sp>
          <p:nvSpPr>
            <p:cNvPr id="36" name="タイトル 1">
              <a:extLst>
                <a:ext uri="{FF2B5EF4-FFF2-40B4-BE49-F238E27FC236}">
                  <a16:creationId xmlns:a16="http://schemas.microsoft.com/office/drawing/2014/main" id="{EA359140-A330-D76E-6D6E-0F96FFF925C9}"/>
                </a:ext>
              </a:extLst>
            </p:cNvPr>
            <p:cNvSpPr txBox="1">
              <a:spLocks/>
            </p:cNvSpPr>
            <p:nvPr/>
          </p:nvSpPr>
          <p:spPr>
            <a:xfrm>
              <a:off x="1654349" y="765546"/>
              <a:ext cx="2375389" cy="1626781"/>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インターバルの地域差を解消していく</a:t>
              </a:r>
            </a:p>
          </p:txBody>
        </p:sp>
      </p:grpSp>
      <p:grpSp>
        <p:nvGrpSpPr>
          <p:cNvPr id="37" name="グループ化 36">
            <a:extLst>
              <a:ext uri="{FF2B5EF4-FFF2-40B4-BE49-F238E27FC236}">
                <a16:creationId xmlns:a16="http://schemas.microsoft.com/office/drawing/2014/main" id="{E23B4051-0020-FC6D-3AE9-650CCDAE495E}"/>
              </a:ext>
            </a:extLst>
          </p:cNvPr>
          <p:cNvGrpSpPr/>
          <p:nvPr/>
        </p:nvGrpSpPr>
        <p:grpSpPr>
          <a:xfrm>
            <a:off x="1412267" y="3461489"/>
            <a:ext cx="2375391" cy="1679944"/>
            <a:chOff x="1654349" y="712383"/>
            <a:chExt cx="2375391" cy="1679944"/>
          </a:xfrm>
        </p:grpSpPr>
        <p:sp>
          <p:nvSpPr>
            <p:cNvPr id="38" name="タイトル 1">
              <a:extLst>
                <a:ext uri="{FF2B5EF4-FFF2-40B4-BE49-F238E27FC236}">
                  <a16:creationId xmlns:a16="http://schemas.microsoft.com/office/drawing/2014/main" id="{518D4A36-5DB8-3515-39C5-2519EA44721B}"/>
                </a:ext>
              </a:extLst>
            </p:cNvPr>
            <p:cNvSpPr txBox="1">
              <a:spLocks/>
            </p:cNvSpPr>
            <p:nvPr/>
          </p:nvSpPr>
          <p:spPr>
            <a:xfrm>
              <a:off x="1654350" y="712383"/>
              <a:ext cx="2375390" cy="1679944"/>
            </a:xfrm>
            <a:prstGeom prst="flowChartAlternateProcess">
              <a:avLst/>
            </a:prstGeom>
            <a:solidFill>
              <a:schemeClr val="accent2">
                <a:lumMod val="20000"/>
                <a:lumOff val="80000"/>
              </a:schemeClr>
            </a:solidFill>
            <a:ln w="76200">
              <a:solidFill>
                <a:schemeClr val="tx2">
                  <a:lumMod val="60000"/>
                  <a:lumOff val="40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2000" dirty="0">
                <a:latin typeface="メイリオ" panose="020B0604030504040204" pitchFamily="50" charset="-128"/>
                <a:ea typeface="メイリオ" panose="020B0604030504040204" pitchFamily="50" charset="-128"/>
              </a:endParaRPr>
            </a:p>
          </p:txBody>
        </p:sp>
        <p:sp>
          <p:nvSpPr>
            <p:cNvPr id="39" name="タイトル 1">
              <a:extLst>
                <a:ext uri="{FF2B5EF4-FFF2-40B4-BE49-F238E27FC236}">
                  <a16:creationId xmlns:a16="http://schemas.microsoft.com/office/drawing/2014/main" id="{E3DC3CBC-39EC-FC6E-1EA0-8F750592FC01}"/>
                </a:ext>
              </a:extLst>
            </p:cNvPr>
            <p:cNvSpPr txBox="1">
              <a:spLocks/>
            </p:cNvSpPr>
            <p:nvPr/>
          </p:nvSpPr>
          <p:spPr>
            <a:xfrm>
              <a:off x="1654349" y="765546"/>
              <a:ext cx="2375389" cy="1626781"/>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人材育成ビジョンの</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浸透を推進</a:t>
              </a:r>
            </a:p>
          </p:txBody>
        </p:sp>
      </p:grpSp>
      <p:sp>
        <p:nvSpPr>
          <p:cNvPr id="40" name="タイトル 1">
            <a:extLst>
              <a:ext uri="{FF2B5EF4-FFF2-40B4-BE49-F238E27FC236}">
                <a16:creationId xmlns:a16="http://schemas.microsoft.com/office/drawing/2014/main" id="{B9652CCF-8A02-2C32-7C5D-10994B759EBD}"/>
              </a:ext>
            </a:extLst>
          </p:cNvPr>
          <p:cNvSpPr txBox="1">
            <a:spLocks/>
          </p:cNvSpPr>
          <p:nvPr/>
        </p:nvSpPr>
        <p:spPr>
          <a:xfrm>
            <a:off x="3715581" y="6006671"/>
            <a:ext cx="5866614" cy="656161"/>
          </a:xfrm>
          <a:prstGeom prst="rect">
            <a:avLst/>
          </a:prstGeom>
          <a:noFill/>
          <a:ln w="28575"/>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研修だけで終わらない　インターバル実習だけで終わらない</a:t>
            </a:r>
          </a:p>
        </p:txBody>
      </p:sp>
    </p:spTree>
    <p:extLst>
      <p:ext uri="{BB962C8B-B14F-4D97-AF65-F5344CB8AC3E}">
        <p14:creationId xmlns:p14="http://schemas.microsoft.com/office/powerpoint/2010/main" val="3373349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E5F50-E71D-68B8-00B6-1C19549FC226}"/>
              </a:ext>
            </a:extLst>
          </p:cNvPr>
          <p:cNvSpPr>
            <a:spLocks noGrp="1"/>
          </p:cNvSpPr>
          <p:nvPr>
            <p:ph type="ctrTitle"/>
          </p:nvPr>
        </p:nvSpPr>
        <p:spPr>
          <a:xfrm>
            <a:off x="966061" y="1696357"/>
            <a:ext cx="10259878" cy="999063"/>
          </a:xfrm>
        </p:spPr>
        <p:txBody>
          <a:bodyPr>
            <a:normAutofit/>
          </a:bodyPr>
          <a:lstStyle/>
          <a:p>
            <a:r>
              <a:rPr kumimoji="1" lang="ja-JP" altLang="en-US" sz="4800" dirty="0">
                <a:latin typeface="BIZ UDPゴシック" panose="020B0400000000000000" pitchFamily="50" charset="-128"/>
                <a:ea typeface="BIZ UDPゴシック" panose="020B0400000000000000" pitchFamily="50" charset="-128"/>
              </a:rPr>
              <a:t>福井県における</a:t>
            </a:r>
            <a:r>
              <a:rPr lang="ja-JP" altLang="en-US" sz="4800" dirty="0">
                <a:latin typeface="BIZ UDPゴシック" panose="020B0400000000000000" pitchFamily="50" charset="-128"/>
                <a:ea typeface="BIZ UDPゴシック" panose="020B0400000000000000" pitchFamily="50" charset="-128"/>
              </a:rPr>
              <a:t>実践と課題の報告</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D024934-7C05-732D-89B5-0D1CFD05B7CB}"/>
              </a:ext>
            </a:extLst>
          </p:cNvPr>
          <p:cNvSpPr>
            <a:spLocks noGrp="1"/>
          </p:cNvSpPr>
          <p:nvPr>
            <p:ph type="subTitle" idx="1"/>
          </p:nvPr>
        </p:nvSpPr>
        <p:spPr>
          <a:xfrm>
            <a:off x="580238" y="2996978"/>
            <a:ext cx="11031523" cy="2088859"/>
          </a:xfrm>
        </p:spPr>
        <p:txBody>
          <a:bodyPr>
            <a:normAutofit/>
          </a:bodyPr>
          <a:lstStyle/>
          <a:p>
            <a:r>
              <a:rPr lang="ja-JP" altLang="en-US" sz="3600" dirty="0">
                <a:latin typeface="BIZ UDPゴシック" panose="020B0400000000000000" pitchFamily="50" charset="-128"/>
                <a:ea typeface="BIZ UDPゴシック" panose="020B0400000000000000" pitchFamily="50" charset="-128"/>
              </a:rPr>
              <a:t>福井県内の相談支援体制を概観するとりくみ</a:t>
            </a:r>
          </a:p>
          <a:p>
            <a:r>
              <a:rPr kumimoji="1" lang="ja-JP" altLang="en-US" sz="3600" dirty="0">
                <a:latin typeface="BIZ UDPゴシック" panose="020B0400000000000000" pitchFamily="50" charset="-128"/>
                <a:ea typeface="BIZ UDPゴシック" panose="020B0400000000000000" pitchFamily="50" charset="-128"/>
              </a:rPr>
              <a:t>演習講師の養成と実地教育について</a:t>
            </a:r>
          </a:p>
          <a:p>
            <a:r>
              <a:rPr lang="ja-JP" altLang="en-US" sz="3600" dirty="0">
                <a:latin typeface="BIZ UDPゴシック" panose="020B0400000000000000" pitchFamily="50" charset="-128"/>
                <a:ea typeface="BIZ UDPゴシック" panose="020B0400000000000000" pitchFamily="50" charset="-128"/>
              </a:rPr>
              <a:t>今後の課題</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5E95CA9E-DC74-4499-5C7B-FD47FB1FD66D}"/>
              </a:ext>
            </a:extLst>
          </p:cNvPr>
          <p:cNvSpPr txBox="1"/>
          <p:nvPr/>
        </p:nvSpPr>
        <p:spPr>
          <a:xfrm>
            <a:off x="5855516" y="6027003"/>
            <a:ext cx="5889071" cy="830997"/>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一般社団法人 福井県相談支援専門員協会</a:t>
            </a:r>
            <a:endParaRPr lang="en-US" altLang="ja-JP" sz="2400" dirty="0">
              <a:latin typeface="BIZ UDPゴシック" panose="020B0400000000000000" pitchFamily="50" charset="-128"/>
              <a:ea typeface="BIZ UDPゴシック" panose="020B0400000000000000" pitchFamily="50" charset="-128"/>
            </a:endParaRPr>
          </a:p>
          <a:p>
            <a:pPr algn="r"/>
            <a:r>
              <a:rPr kumimoji="1" lang="ja-JP" altLang="en-US" sz="2400" dirty="0">
                <a:latin typeface="BIZ UDPゴシック" panose="020B0400000000000000" pitchFamily="50" charset="-128"/>
                <a:ea typeface="BIZ UDPゴシック" panose="020B0400000000000000" pitchFamily="50" charset="-128"/>
              </a:rPr>
              <a:t>平吹 威一郎</a:t>
            </a:r>
            <a:endParaRPr kumimoji="1" lang="ja-JP" altLang="en-US" sz="2000" dirty="0">
              <a:latin typeface="BIZ UDPゴシック" panose="020B0400000000000000" pitchFamily="50" charset="-128"/>
              <a:ea typeface="BIZ UDPゴシック" panose="020B0400000000000000" pitchFamily="50" charset="-128"/>
            </a:endParaRP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5538" y="5286850"/>
            <a:ext cx="1305772" cy="740153"/>
          </a:xfrm>
          <a:prstGeom prst="rect">
            <a:avLst/>
          </a:prstGeom>
        </p:spPr>
      </p:pic>
      <p:sp>
        <p:nvSpPr>
          <p:cNvPr id="4" name="字幕 2">
            <a:extLst>
              <a:ext uri="{FF2B5EF4-FFF2-40B4-BE49-F238E27FC236}">
                <a16:creationId xmlns:a16="http://schemas.microsoft.com/office/drawing/2014/main" id="{42FE94B7-AE7D-F374-3F5C-2BC930FD3E90}"/>
              </a:ext>
            </a:extLst>
          </p:cNvPr>
          <p:cNvSpPr txBox="1">
            <a:spLocks/>
          </p:cNvSpPr>
          <p:nvPr/>
        </p:nvSpPr>
        <p:spPr>
          <a:xfrm>
            <a:off x="7283302" y="136525"/>
            <a:ext cx="5037285" cy="600076"/>
          </a:xfrm>
          <a:prstGeom prst="rect">
            <a:avLst/>
          </a:prstGeom>
        </p:spPr>
        <p:txBody>
          <a:bodyPr vert="horz" lIns="91440" tIns="45721" rIns="91440" bIns="45721" rtlCol="0" anchor="ctr">
            <a:normAutofit fontScale="92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メイリオ" panose="020B0604030504040204" pitchFamily="50" charset="-128"/>
                <a:ea typeface="メイリオ" panose="020B0604030504040204" pitchFamily="50" charset="-128"/>
              </a:rPr>
              <a:t>令和７年３月７日（金）</a:t>
            </a:r>
            <a:endParaRPr lang="en-US" altLang="ja-JP" sz="1400" dirty="0">
              <a:latin typeface="メイリオ" panose="020B0604030504040204" pitchFamily="50" charset="-128"/>
              <a:ea typeface="メイリオ" panose="020B0604030504040204" pitchFamily="50" charset="-128"/>
            </a:endParaRPr>
          </a:p>
          <a:p>
            <a:r>
              <a:rPr lang="zh-TW" altLang="en-US" sz="1400" dirty="0">
                <a:latin typeface="メイリオ" panose="020B0604030504040204" pitchFamily="50" charset="-128"/>
                <a:ea typeface="メイリオ" panose="020B0604030504040204" pitchFamily="50" charset="-128"/>
              </a:rPr>
              <a:t>令和</a:t>
            </a:r>
            <a:r>
              <a:rPr lang="ja-JP" altLang="en-US" sz="1400" dirty="0">
                <a:latin typeface="メイリオ" panose="020B0604030504040204" pitchFamily="50" charset="-128"/>
                <a:ea typeface="メイリオ" panose="020B0604030504040204" pitchFamily="50" charset="-128"/>
              </a:rPr>
              <a:t>６</a:t>
            </a:r>
            <a:r>
              <a:rPr lang="zh-TW" altLang="en-US" sz="1400" dirty="0">
                <a:latin typeface="メイリオ" panose="020B0604030504040204" pitchFamily="50" charset="-128"/>
                <a:ea typeface="メイリオ" panose="020B0604030504040204" pitchFamily="50" charset="-128"/>
              </a:rPr>
              <a:t>年度</a:t>
            </a:r>
            <a:r>
              <a:rPr lang="ja-JP" altLang="en-US" sz="1400" dirty="0">
                <a:latin typeface="メイリオ" panose="020B0604030504040204" pitchFamily="50" charset="-128"/>
                <a:ea typeface="メイリオ" panose="020B0604030504040204" pitchFamily="50" charset="-128"/>
              </a:rPr>
              <a:t>相談支援従事者指導者養成研修会（フォローアップ）</a:t>
            </a:r>
            <a:endParaRPr lang="en-US" altLang="ja-JP" sz="1400" dirty="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697A9C43-EA5B-CAF6-7CFF-89A4D9C7EE49}"/>
              </a:ext>
            </a:extLst>
          </p:cNvPr>
          <p:cNvSpPr txBox="1">
            <a:spLocks/>
          </p:cNvSpPr>
          <p:nvPr/>
        </p:nvSpPr>
        <p:spPr>
          <a:xfrm>
            <a:off x="1353538" y="979386"/>
            <a:ext cx="9144000" cy="994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a:latin typeface="メイリオ" panose="020B0604030504040204" pitchFamily="50" charset="-128"/>
                <a:ea typeface="メイリオ" panose="020B0604030504040204" pitchFamily="50" charset="-128"/>
              </a:rPr>
              <a:t>【</a:t>
            </a:r>
            <a:r>
              <a:rPr lang="ja-JP" altLang="en-US">
                <a:latin typeface="メイリオ" panose="020B0604030504040204" pitchFamily="50" charset="-128"/>
                <a:ea typeface="メイリオ" panose="020B0604030504040204" pitchFamily="50" charset="-128"/>
              </a:rPr>
              <a:t>実践報告</a:t>
            </a:r>
            <a:r>
              <a:rPr lang="en-US" altLang="ja-JP">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13949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7112" y="5852636"/>
            <a:ext cx="2734810" cy="923330"/>
          </a:xfrm>
          <a:prstGeom prst="rect">
            <a:avLst/>
          </a:prstGeom>
          <a:solidFill>
            <a:schemeClr val="accent6">
              <a:lumMod val="20000"/>
              <a:lumOff val="80000"/>
            </a:schemeClr>
          </a:solid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福井県全体で</a:t>
            </a:r>
          </a:p>
          <a:p>
            <a:r>
              <a:rPr lang="ja-JP" altLang="en-US" dirty="0">
                <a:latin typeface="BIZ UDPゴシック" panose="020B0400000000000000" pitchFamily="50" charset="-128"/>
                <a:ea typeface="BIZ UDPゴシック" panose="020B0400000000000000" pitchFamily="50" charset="-128"/>
              </a:rPr>
              <a:t>相談支援の質向上を目指していく</a:t>
            </a:r>
            <a:endParaRPr kumimoji="1" lang="ja-JP" altLang="en-US"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67111" y="4493735"/>
            <a:ext cx="2734811" cy="646331"/>
          </a:xfrm>
          <a:prstGeom prst="rect">
            <a:avLst/>
          </a:prstGeom>
          <a:solidFill>
            <a:schemeClr val="accent6">
              <a:lumMod val="20000"/>
              <a:lumOff val="80000"/>
            </a:schemeClr>
          </a:solid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地域</a:t>
            </a:r>
            <a:r>
              <a:rPr lang="ja-JP" altLang="en-US" sz="1400" dirty="0">
                <a:latin typeface="BIZ UDPゴシック" panose="020B0400000000000000" pitchFamily="50" charset="-128"/>
                <a:ea typeface="BIZ UDPゴシック" panose="020B0400000000000000" pitchFamily="50" charset="-128"/>
              </a:rPr>
              <a:t>（協議会単位）</a:t>
            </a:r>
            <a:r>
              <a:rPr lang="ja-JP" altLang="en-US" dirty="0">
                <a:latin typeface="BIZ UDPゴシック" panose="020B0400000000000000" pitchFamily="50" charset="-128"/>
                <a:ea typeface="BIZ UDPゴシック" panose="020B0400000000000000" pitchFamily="50" charset="-128"/>
              </a:rPr>
              <a:t>での</a:t>
            </a:r>
          </a:p>
          <a:p>
            <a:pPr algn="r"/>
            <a:r>
              <a:rPr lang="ja-JP" altLang="en-US"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（新たな）</a:t>
            </a:r>
            <a:r>
              <a:rPr lang="ja-JP" altLang="en-US" dirty="0">
                <a:latin typeface="BIZ UDPゴシック" panose="020B0400000000000000" pitchFamily="50" charset="-128"/>
                <a:ea typeface="BIZ UDPゴシック" panose="020B0400000000000000" pitchFamily="50" charset="-128"/>
              </a:rPr>
              <a:t>取り組み</a:t>
            </a:r>
            <a:endParaRPr kumimoji="1" lang="ja-JP" altLang="en-US"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67110" y="5190962"/>
            <a:ext cx="2734811" cy="61077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基幹・委託・行政連絡会</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主任連絡会</a:t>
            </a:r>
          </a:p>
        </p:txBody>
      </p:sp>
      <p:graphicFrame>
        <p:nvGraphicFramePr>
          <p:cNvPr id="5" name="図表 4"/>
          <p:cNvGraphicFramePr/>
          <p:nvPr/>
        </p:nvGraphicFramePr>
        <p:xfrm>
          <a:off x="527689" y="4963968"/>
          <a:ext cx="1696208" cy="1559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テキスト ボックス 1"/>
          <p:cNvSpPr txBox="1"/>
          <p:nvPr/>
        </p:nvSpPr>
        <p:spPr>
          <a:xfrm>
            <a:off x="67110" y="105739"/>
            <a:ext cx="8573037"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地域ごとに異なる相談支援体制を概観してみました</a:t>
            </a:r>
          </a:p>
        </p:txBody>
      </p:sp>
      <p:sp>
        <p:nvSpPr>
          <p:cNvPr id="8" name="テキスト ボックス 7"/>
          <p:cNvSpPr txBox="1"/>
          <p:nvPr/>
        </p:nvSpPr>
        <p:spPr>
          <a:xfrm>
            <a:off x="67111" y="878699"/>
            <a:ext cx="2734812" cy="2862322"/>
          </a:xfrm>
          <a:prstGeom prst="rect">
            <a:avLst/>
          </a:prstGeom>
          <a:solidFill>
            <a:schemeClr val="accent2">
              <a:lumMod val="20000"/>
              <a:lumOff val="80000"/>
            </a:schemeClr>
          </a:solidFill>
        </p:spPr>
        <p:txBody>
          <a:bodyPr wrap="squar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「相談支援体制」</a:t>
            </a:r>
          </a:p>
          <a:p>
            <a:pPr algn="ct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OJT</a:t>
            </a:r>
            <a:r>
              <a:rPr lang="ja-JP" altLang="en-US" sz="1600" dirty="0">
                <a:latin typeface="BIZ UDPゴシック" panose="020B0400000000000000" pitchFamily="50" charset="-128"/>
                <a:ea typeface="BIZ UDPゴシック" panose="020B0400000000000000" pitchFamily="50" charset="-128"/>
              </a:rPr>
              <a:t>の体制）</a:t>
            </a:r>
            <a:endParaRPr lang="en-US" altLang="ja-JP" sz="1600" dirty="0">
              <a:latin typeface="BIZ UDPゴシック" panose="020B0400000000000000" pitchFamily="50" charset="-128"/>
              <a:ea typeface="BIZ UDPゴシック" panose="020B0400000000000000" pitchFamily="50" charset="-128"/>
            </a:endParaRPr>
          </a:p>
          <a:p>
            <a:pPr algn="ctr"/>
            <a:r>
              <a:rPr lang="ja-JP" altLang="en-US" sz="1600" dirty="0">
                <a:latin typeface="BIZ UDPゴシック" panose="020B0400000000000000" pitchFamily="50" charset="-128"/>
                <a:ea typeface="BIZ UDPゴシック" panose="020B0400000000000000" pitchFamily="50" charset="-128"/>
              </a:rPr>
              <a:t>（支援者支援の体制）</a:t>
            </a:r>
          </a:p>
          <a:p>
            <a:endParaRPr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a:t>
            </a:r>
            <a:r>
              <a:rPr kumimoji="1" lang="ja-JP" altLang="en-US" b="1" u="sng" dirty="0">
                <a:solidFill>
                  <a:srgbClr val="C00000"/>
                </a:solidFill>
                <a:latin typeface="BIZ UDPゴシック" panose="020B0400000000000000" pitchFamily="50" charset="-128"/>
                <a:ea typeface="BIZ UDPゴシック" panose="020B0400000000000000" pitchFamily="50" charset="-128"/>
              </a:rPr>
              <a:t>法定研修での実地教育</a:t>
            </a:r>
          </a:p>
          <a:p>
            <a:r>
              <a:rPr lang="ja-JP" altLang="en-US" dirty="0">
                <a:latin typeface="BIZ UDPゴシック" panose="020B0400000000000000" pitchFamily="50" charset="-128"/>
                <a:ea typeface="BIZ UDPゴシック" panose="020B0400000000000000" pitchFamily="50" charset="-128"/>
              </a:rPr>
              <a:t>◇モニタ検証</a:t>
            </a:r>
          </a:p>
          <a:p>
            <a:r>
              <a:rPr kumimoji="1" lang="ja-JP" altLang="en-US" dirty="0">
                <a:latin typeface="BIZ UDPゴシック" panose="020B0400000000000000" pitchFamily="50" charset="-128"/>
                <a:ea typeface="BIZ UDPゴシック" panose="020B0400000000000000" pitchFamily="50" charset="-128"/>
              </a:rPr>
              <a:t>◇基幹の巡回相談</a:t>
            </a:r>
          </a:p>
          <a:p>
            <a:r>
              <a:rPr lang="ja-JP" altLang="en-US" dirty="0">
                <a:latin typeface="BIZ UDPゴシック" panose="020B0400000000000000" pitchFamily="50" charset="-128"/>
                <a:ea typeface="BIZ UDPゴシック" panose="020B0400000000000000" pitchFamily="50" charset="-128"/>
              </a:rPr>
              <a:t>◇個別</a:t>
            </a:r>
            <a:r>
              <a:rPr lang="en-US" altLang="ja-JP" dirty="0">
                <a:latin typeface="BIZ UDPゴシック" panose="020B0400000000000000" pitchFamily="50" charset="-128"/>
                <a:ea typeface="BIZ UDPゴシック" panose="020B0400000000000000" pitchFamily="50" charset="-128"/>
              </a:rPr>
              <a:t>SV</a:t>
            </a:r>
            <a:r>
              <a:rPr lang="ja-JP" altLang="en-US" dirty="0">
                <a:latin typeface="BIZ UDPゴシック" panose="020B0400000000000000" pitchFamily="50" charset="-128"/>
                <a:ea typeface="BIZ UDPゴシック" panose="020B0400000000000000" pitchFamily="50" charset="-128"/>
              </a:rPr>
              <a:t>　など</a:t>
            </a:r>
          </a:p>
          <a:p>
            <a:endParaRPr lang="ja-JP" altLang="en-US"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地域のとりくみを概観</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下矢印 2"/>
          <p:cNvSpPr/>
          <p:nvPr/>
        </p:nvSpPr>
        <p:spPr>
          <a:xfrm>
            <a:off x="977316" y="3805253"/>
            <a:ext cx="914400" cy="360726"/>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テーブル&#10;&#10;自動的に生成された説明">
            <a:extLst>
              <a:ext uri="{FF2B5EF4-FFF2-40B4-BE49-F238E27FC236}">
                <a16:creationId xmlns:a16="http://schemas.microsoft.com/office/drawing/2014/main" id="{E89AB841-A1F5-CB11-7FA4-37034CDD86BB}"/>
              </a:ext>
            </a:extLst>
          </p:cNvPr>
          <p:cNvPicPr>
            <a:picLocks noChangeAspect="1"/>
          </p:cNvPicPr>
          <p:nvPr/>
        </p:nvPicPr>
        <p:blipFill>
          <a:blip r:embed="rId7">
            <a:extLst>
              <a:ext uri="{28A0092B-C50C-407E-A947-70E740481C1C}">
                <a14:useLocalDpi xmlns:a14="http://schemas.microsoft.com/office/drawing/2010/main" val="0"/>
              </a:ext>
            </a:extLst>
          </a:blip>
          <a:srcRect l="13138" t="5350" r="13181" b="6069"/>
          <a:stretch/>
        </p:blipFill>
        <p:spPr>
          <a:xfrm>
            <a:off x="2801921" y="743706"/>
            <a:ext cx="9390079" cy="6136050"/>
          </a:xfrm>
          <a:prstGeom prst="rect">
            <a:avLst/>
          </a:prstGeom>
          <a:ln>
            <a:noFill/>
          </a:ln>
        </p:spPr>
      </p:pic>
      <p:sp>
        <p:nvSpPr>
          <p:cNvPr id="19" name="テキスト ボックス 18">
            <a:extLst>
              <a:ext uri="{FF2B5EF4-FFF2-40B4-BE49-F238E27FC236}">
                <a16:creationId xmlns:a16="http://schemas.microsoft.com/office/drawing/2014/main" id="{CD99FD1C-BABA-ABF3-1149-EB2B64D67873}"/>
              </a:ext>
            </a:extLst>
          </p:cNvPr>
          <p:cNvSpPr txBox="1"/>
          <p:nvPr/>
        </p:nvSpPr>
        <p:spPr>
          <a:xfrm>
            <a:off x="2801919" y="6427751"/>
            <a:ext cx="6733967" cy="400110"/>
          </a:xfrm>
          <a:prstGeom prst="rect">
            <a:avLst/>
          </a:prstGeom>
          <a:noFill/>
        </p:spPr>
        <p:txBody>
          <a:bodyPr wrap="square" rtlCol="0">
            <a:spAutoFit/>
          </a:bodyPr>
          <a:lstStyle/>
          <a:p>
            <a:r>
              <a:rPr lang="ja-JP" altLang="en-US" sz="1000">
                <a:solidFill>
                  <a:srgbClr val="000000"/>
                </a:solidFill>
                <a:effectLst/>
                <a:latin typeface="Meiryo" panose="020B0604030504040204" pitchFamily="34" charset="-128"/>
                <a:ea typeface="Meiryo" panose="020B0604030504040204" pitchFamily="34" charset="-128"/>
              </a:rPr>
              <a:t>（出典）令和</a:t>
            </a:r>
            <a:r>
              <a:rPr lang="en-US" altLang="ja-JP" sz="1000" dirty="0">
                <a:solidFill>
                  <a:srgbClr val="000000"/>
                </a:solidFill>
                <a:effectLst/>
                <a:latin typeface="Meiryo" panose="020B0604030504040204" pitchFamily="34" charset="-128"/>
                <a:ea typeface="Meiryo" panose="020B0604030504040204" pitchFamily="34" charset="-128"/>
              </a:rPr>
              <a:t>6</a:t>
            </a:r>
            <a:r>
              <a:rPr lang="ja-JP" altLang="en-US" sz="1000">
                <a:solidFill>
                  <a:srgbClr val="000000"/>
                </a:solidFill>
                <a:effectLst/>
                <a:latin typeface="Meiryo" panose="020B0604030504040204" pitchFamily="34" charset="-128"/>
                <a:ea typeface="Meiryo" panose="020B0604030504040204" pitchFamily="34" charset="-128"/>
              </a:rPr>
              <a:t>年度福井県障がい者相談支援体制 調査結果報告書</a:t>
            </a:r>
            <a:r>
              <a:rPr lang="en-US" altLang="ja-JP" sz="1000" dirty="0">
                <a:solidFill>
                  <a:srgbClr val="000000"/>
                </a:solidFill>
                <a:effectLst/>
                <a:latin typeface="Meiryo" panose="020B0604030504040204" pitchFamily="34" charset="-128"/>
                <a:ea typeface="Meiryo" panose="020B0604030504040204" pitchFamily="34" charset="-128"/>
              </a:rPr>
              <a:t>〈</a:t>
            </a:r>
            <a:r>
              <a:rPr lang="ja-JP" altLang="en-US" sz="1000">
                <a:solidFill>
                  <a:srgbClr val="000000"/>
                </a:solidFill>
                <a:effectLst/>
                <a:latin typeface="Meiryo" panose="020B0604030504040204" pitchFamily="34" charset="-128"/>
                <a:ea typeface="Meiryo" panose="020B0604030504040204" pitchFamily="34" charset="-128"/>
              </a:rPr>
              <a:t>別添資料</a:t>
            </a:r>
            <a:r>
              <a:rPr lang="en-US" altLang="ja-JP" sz="1000" dirty="0">
                <a:solidFill>
                  <a:srgbClr val="000000"/>
                </a:solidFill>
                <a:effectLst/>
                <a:latin typeface="Meiryo" panose="020B0604030504040204" pitchFamily="34" charset="-128"/>
                <a:ea typeface="Meiryo" panose="020B0604030504040204" pitchFamily="34" charset="-128"/>
              </a:rPr>
              <a:t>〉</a:t>
            </a:r>
            <a:r>
              <a:rPr lang="ja-JP" altLang="en-US" sz="1000">
                <a:solidFill>
                  <a:srgbClr val="000000"/>
                </a:solidFill>
                <a:effectLst/>
                <a:latin typeface="Meiryo" panose="020B0604030504040204" pitchFamily="34" charset="-128"/>
                <a:ea typeface="Meiryo" panose="020B0604030504040204" pitchFamily="34" charset="-128"/>
              </a:rPr>
              <a:t>　　</a:t>
            </a:r>
            <a:endParaRPr lang="en-US" altLang="ja-JP" sz="1000" dirty="0">
              <a:solidFill>
                <a:srgbClr val="000000"/>
              </a:solidFill>
              <a:effectLst/>
              <a:latin typeface="Meiryo" panose="020B0604030504040204" pitchFamily="34" charset="-128"/>
              <a:ea typeface="Meiryo" panose="020B0604030504040204" pitchFamily="34" charset="-128"/>
            </a:endParaRPr>
          </a:p>
          <a:p>
            <a:pPr algn="r"/>
            <a:r>
              <a:rPr lang="ja-JP" altLang="en-US" sz="1000">
                <a:solidFill>
                  <a:srgbClr val="000000"/>
                </a:solidFill>
                <a:effectLst/>
                <a:latin typeface="Meiryo" panose="020B0604030504040204" pitchFamily="34" charset="-128"/>
                <a:ea typeface="Meiryo" panose="020B0604030504040204" pitchFamily="34" charset="-128"/>
              </a:rPr>
              <a:t>令和</a:t>
            </a:r>
            <a:r>
              <a:rPr lang="en-US" altLang="ja-JP" sz="1000" dirty="0">
                <a:solidFill>
                  <a:srgbClr val="000000"/>
                </a:solidFill>
                <a:effectLst/>
                <a:latin typeface="Meiryo" panose="020B0604030504040204" pitchFamily="34" charset="-128"/>
                <a:ea typeface="Meiryo" panose="020B0604030504040204" pitchFamily="34" charset="-128"/>
              </a:rPr>
              <a:t>6</a:t>
            </a:r>
            <a:r>
              <a:rPr lang="ja-JP" altLang="en-US" sz="1000">
                <a:solidFill>
                  <a:srgbClr val="000000"/>
                </a:solidFill>
                <a:effectLst/>
                <a:latin typeface="Meiryo" panose="020B0604030504040204" pitchFamily="34" charset="-128"/>
                <a:ea typeface="Meiryo" panose="020B0604030504040204" pitchFamily="34" charset="-128"/>
              </a:rPr>
              <a:t>年度 福井県市町別 相談支援体制一覧表　「福井県障がい者相談支援推進事業」（調査実施者</a:t>
            </a:r>
            <a:r>
              <a:rPr lang="en-US" altLang="ja-JP" sz="1000" dirty="0">
                <a:solidFill>
                  <a:srgbClr val="000000"/>
                </a:solidFill>
                <a:effectLst/>
                <a:latin typeface="Meiryo" panose="020B0604030504040204" pitchFamily="34" charset="-128"/>
                <a:ea typeface="Meiryo" panose="020B0604030504040204" pitchFamily="34" charset="-128"/>
              </a:rPr>
              <a:t>:</a:t>
            </a:r>
            <a:r>
              <a:rPr lang="en-US" altLang="ja-JP" sz="1000" dirty="0">
                <a:solidFill>
                  <a:srgbClr val="000000"/>
                </a:solidFill>
                <a:latin typeface="Meiryo" panose="020B0604030504040204" pitchFamily="34" charset="-128"/>
                <a:ea typeface="Meiryo" panose="020B0604030504040204" pitchFamily="34" charset="-128"/>
              </a:rPr>
              <a:t>FSK</a:t>
            </a:r>
            <a:r>
              <a:rPr lang="ja-JP" altLang="en-US" sz="1000">
                <a:solidFill>
                  <a:srgbClr val="000000"/>
                </a:solidFill>
                <a:latin typeface="Meiryo" panose="020B0604030504040204" pitchFamily="34" charset="-128"/>
                <a:ea typeface="Meiryo" panose="020B0604030504040204" pitchFamily="34" charset="-128"/>
              </a:rPr>
              <a:t>）</a:t>
            </a:r>
            <a:endParaRPr lang="en-US" altLang="ja-JP" sz="1000" dirty="0">
              <a:solidFill>
                <a:srgbClr val="000000"/>
              </a:solidFill>
              <a:effectLst/>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1151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8399016" y="686130"/>
            <a:ext cx="3318436" cy="5120970"/>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kumimoji="1"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kumimoji="1" lang="en-US" altLang="ja-JP" sz="2000" dirty="0">
              <a:latin typeface="メイリオ" panose="020B0604030504040204" pitchFamily="50" charset="-128"/>
              <a:ea typeface="メイリオ" panose="020B0604030504040204" pitchFamily="50" charset="-128"/>
            </a:endParaRPr>
          </a:p>
          <a:p>
            <a:pPr algn="ctr"/>
            <a:endParaRPr kumimoji="1" lang="ja-JP" altLang="en-US" sz="2000" dirty="0">
              <a:latin typeface="メイリオ" panose="020B0604030504040204" pitchFamily="50" charset="-128"/>
              <a:ea typeface="メイリオ" panose="020B0604030504040204" pitchFamily="50" charset="-128"/>
            </a:endParaRPr>
          </a:p>
        </p:txBody>
      </p:sp>
      <p:sp>
        <p:nvSpPr>
          <p:cNvPr id="41" name="正方形/長方形 40"/>
          <p:cNvSpPr/>
          <p:nvPr/>
        </p:nvSpPr>
        <p:spPr>
          <a:xfrm>
            <a:off x="4775878" y="686130"/>
            <a:ext cx="3369166" cy="5120969"/>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kumimoji="1" lang="en-US" altLang="ja-JP" sz="2000" dirty="0">
              <a:latin typeface="メイリオ" panose="020B0604030504040204" pitchFamily="50" charset="-128"/>
              <a:ea typeface="メイリオ" panose="020B0604030504040204" pitchFamily="50" charset="-128"/>
            </a:endParaRPr>
          </a:p>
          <a:p>
            <a:pPr algn="ctr"/>
            <a:endParaRPr lang="en-US" altLang="ja-JP" sz="2000" dirty="0">
              <a:latin typeface="メイリオ" panose="020B0604030504040204" pitchFamily="50" charset="-128"/>
              <a:ea typeface="メイリオ" panose="020B0604030504040204" pitchFamily="50" charset="-128"/>
            </a:endParaRPr>
          </a:p>
          <a:p>
            <a:pPr algn="ctr"/>
            <a:endParaRPr kumimoji="1" lang="en-US" altLang="ja-JP" sz="2000" dirty="0">
              <a:latin typeface="メイリオ" panose="020B0604030504040204" pitchFamily="50" charset="-128"/>
              <a:ea typeface="メイリオ" panose="020B0604030504040204" pitchFamily="50" charset="-128"/>
            </a:endParaRPr>
          </a:p>
          <a:p>
            <a:pPr algn="ctr"/>
            <a:endParaRPr kumimoji="1" lang="ja-JP" altLang="en-US" sz="20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51619" y="686129"/>
            <a:ext cx="4187614" cy="5765005"/>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000" dirty="0">
                <a:latin typeface="BIZ UDPゴシック" panose="020B0400000000000000" pitchFamily="50" charset="-128"/>
                <a:ea typeface="BIZ UDPゴシック" panose="020B0400000000000000" pitchFamily="50" charset="-128"/>
              </a:rPr>
              <a:t>主任相談支援専門員の養成課程</a:t>
            </a: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kumimoji="1" lang="en-US" altLang="ja-JP" sz="2000" dirty="0">
              <a:latin typeface="BIZ UDPゴシック" panose="020B0400000000000000" pitchFamily="50" charset="-128"/>
              <a:ea typeface="BIZ UDPゴシック" panose="020B0400000000000000" pitchFamily="50" charset="-128"/>
            </a:endParaRPr>
          </a:p>
          <a:p>
            <a:pPr algn="ctr"/>
            <a:endParaRPr lang="en-US" altLang="ja-JP" sz="2000" dirty="0">
              <a:latin typeface="BIZ UDPゴシック" panose="020B0400000000000000" pitchFamily="50" charset="-128"/>
              <a:ea typeface="BIZ UDPゴシック" panose="020B0400000000000000" pitchFamily="50" charset="-128"/>
            </a:endParaRPr>
          </a:p>
          <a:p>
            <a:pPr algn="ctr"/>
            <a:endParaRPr kumimoji="1" lang="en-US" altLang="ja-JP" sz="2000" dirty="0">
              <a:latin typeface="BIZ UDPゴシック" panose="020B0400000000000000" pitchFamily="50" charset="-128"/>
              <a:ea typeface="BIZ UDPゴシック" panose="020B0400000000000000" pitchFamily="50" charset="-128"/>
            </a:endParaRPr>
          </a:p>
          <a:p>
            <a:pPr algn="ctr"/>
            <a:endParaRPr kumimoji="1" lang="en-US" altLang="ja-JP" sz="1100" dirty="0">
              <a:latin typeface="BIZ UDPゴシック" panose="020B0400000000000000" pitchFamily="50" charset="-128"/>
              <a:ea typeface="BIZ UDPゴシック" panose="020B0400000000000000" pitchFamily="50" charset="-128"/>
            </a:endParaRPr>
          </a:p>
          <a:p>
            <a:pPr algn="ctr"/>
            <a:endParaRPr lang="en-US" altLang="ja-JP" sz="1100" dirty="0">
              <a:latin typeface="BIZ UDPゴシック" panose="020B0400000000000000" pitchFamily="50" charset="-128"/>
              <a:ea typeface="BIZ UDPゴシック" panose="020B0400000000000000" pitchFamily="50" charset="-128"/>
            </a:endParaRPr>
          </a:p>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降雪のため、富山県のみ演習</a:t>
            </a:r>
            <a:r>
              <a:rPr kumimoji="1" lang="en-US" altLang="ja-JP" sz="1100" dirty="0">
                <a:latin typeface="BIZ UDPゴシック" panose="020B0400000000000000" pitchFamily="50" charset="-128"/>
                <a:ea typeface="BIZ UDPゴシック" panose="020B0400000000000000" pitchFamily="50" charset="-128"/>
              </a:rPr>
              <a:t>3.4</a:t>
            </a:r>
            <a:r>
              <a:rPr kumimoji="1" lang="ja-JP" altLang="en-US" sz="1100" dirty="0">
                <a:latin typeface="BIZ UDPゴシック" panose="020B0400000000000000" pitchFamily="50" charset="-128"/>
                <a:ea typeface="BIZ UDPゴシック" panose="020B0400000000000000" pitchFamily="50" charset="-128"/>
              </a:rPr>
              <a:t>日は</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月開催に変更</a:t>
            </a:r>
          </a:p>
        </p:txBody>
      </p:sp>
      <p:graphicFrame>
        <p:nvGraphicFramePr>
          <p:cNvPr id="14" name="図表 13"/>
          <p:cNvGraphicFramePr/>
          <p:nvPr/>
        </p:nvGraphicFramePr>
        <p:xfrm>
          <a:off x="6693993" y="2975969"/>
          <a:ext cx="3149133" cy="1606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正方形/長方形 10"/>
          <p:cNvSpPr/>
          <p:nvPr/>
        </p:nvSpPr>
        <p:spPr>
          <a:xfrm>
            <a:off x="4775878" y="3436134"/>
            <a:ext cx="3512246" cy="69838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主任相談支援専門員</a:t>
            </a:r>
          </a:p>
          <a:p>
            <a:pPr algn="ctr"/>
            <a:r>
              <a:rPr lang="ja-JP" altLang="en-US" dirty="0">
                <a:latin typeface="BIZ UDPゴシック" panose="020B0400000000000000" pitchFamily="50" charset="-128"/>
                <a:ea typeface="BIZ UDPゴシック" panose="020B0400000000000000" pitchFamily="50" charset="-128"/>
              </a:rPr>
              <a:t>として学ぶ機会</a:t>
            </a:r>
            <a:endParaRPr kumimoji="1" lang="ja-JP" altLang="en-US"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461191" y="4104487"/>
            <a:ext cx="3712680" cy="46978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000" dirty="0">
                <a:latin typeface="メイリオ" panose="020B0604030504040204" pitchFamily="50" charset="-128"/>
                <a:ea typeface="メイリオ" panose="020B0604030504040204" pitchFamily="50" charset="-128"/>
              </a:rPr>
              <a:t>主任研修 </a:t>
            </a:r>
            <a:r>
              <a:rPr lang="en-US" altLang="ja-JP" sz="1200" dirty="0">
                <a:latin typeface="メイリオ" panose="020B0604030504040204" pitchFamily="50" charset="-128"/>
                <a:ea typeface="メイリオ" panose="020B0604030504040204" pitchFamily="50" charset="-128"/>
              </a:rPr>
              <a:t>R6</a:t>
            </a:r>
            <a:r>
              <a:rPr lang="ja-JP" altLang="en-US" sz="1200" dirty="0">
                <a:latin typeface="メイリオ" panose="020B0604030504040204" pitchFamily="50" charset="-128"/>
                <a:ea typeface="メイリオ" panose="020B0604030504040204" pitchFamily="50" charset="-128"/>
              </a:rPr>
              <a:t>石川・富山・福井合同開催</a:t>
            </a:r>
            <a:endParaRPr kumimoji="1" lang="ja-JP" altLang="en-US" sz="1200" dirty="0">
              <a:latin typeface="メイリオ" panose="020B0604030504040204" pitchFamily="50" charset="-128"/>
              <a:ea typeface="メイリオ" panose="020B0604030504040204" pitchFamily="50" charset="-128"/>
            </a:endParaRPr>
          </a:p>
        </p:txBody>
      </p:sp>
      <p:sp>
        <p:nvSpPr>
          <p:cNvPr id="19" name="正方形/長方形 18"/>
          <p:cNvSpPr/>
          <p:nvPr/>
        </p:nvSpPr>
        <p:spPr>
          <a:xfrm>
            <a:off x="453120" y="1252899"/>
            <a:ext cx="3720751" cy="469785"/>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000" dirty="0">
                <a:latin typeface="BIZ UDPゴシック" panose="020B0400000000000000" pitchFamily="50" charset="-128"/>
                <a:ea typeface="BIZ UDPゴシック" panose="020B0400000000000000" pitchFamily="50" charset="-128"/>
              </a:rPr>
              <a:t>ファシリテーション研修</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453120" y="1722683"/>
            <a:ext cx="1816564" cy="35024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講 義 </a:t>
            </a:r>
            <a:r>
              <a:rPr lang="en-US" altLang="ja-JP" sz="12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日間</a:t>
            </a:r>
            <a:r>
              <a:rPr lang="en-US" altLang="ja-JP" sz="12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2357307" y="1722684"/>
            <a:ext cx="1816564" cy="35024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演 習 </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日間</a:t>
            </a:r>
            <a:r>
              <a:rPr lang="en-US" altLang="ja-JP" sz="12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453120" y="2072930"/>
            <a:ext cx="1816564" cy="101296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dirty="0">
                <a:latin typeface="BIZ UDPゴシック" panose="020B0400000000000000" pitchFamily="50" charset="-128"/>
                <a:ea typeface="BIZ UDPゴシック" panose="020B0400000000000000" pitchFamily="50" charset="-128"/>
              </a:rPr>
              <a:t>◇ファリテーション技術</a:t>
            </a:r>
          </a:p>
          <a:p>
            <a:r>
              <a:rPr kumimoji="1" lang="ja-JP" altLang="en-US" sz="1100" dirty="0">
                <a:latin typeface="BIZ UDPゴシック" panose="020B0400000000000000" pitchFamily="50" charset="-128"/>
                <a:ea typeface="BIZ UDPゴシック" panose="020B0400000000000000" pitchFamily="50" charset="-128"/>
              </a:rPr>
              <a:t>◇法定研修の構造理解</a:t>
            </a:r>
          </a:p>
          <a:p>
            <a:r>
              <a:rPr lang="ja-JP" altLang="en-US" sz="1100" dirty="0">
                <a:latin typeface="BIZ UDPゴシック" panose="020B0400000000000000" pitchFamily="50" charset="-128"/>
                <a:ea typeface="BIZ UDPゴシック" panose="020B0400000000000000" pitchFamily="50" charset="-128"/>
              </a:rPr>
              <a:t>◇ニーズ整理</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◇スーパー</a:t>
            </a:r>
            <a:r>
              <a:rPr lang="ja-JP" altLang="en-US" sz="1100" dirty="0">
                <a:latin typeface="BIZ UDPゴシック" panose="020B0400000000000000" pitchFamily="50" charset="-128"/>
                <a:ea typeface="BIZ UDPゴシック" panose="020B0400000000000000" pitchFamily="50" charset="-128"/>
              </a:rPr>
              <a:t>ビジョン　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2357307" y="2072930"/>
            <a:ext cx="1816564" cy="101296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dirty="0">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初任研企画会議</a:t>
            </a:r>
            <a:r>
              <a:rPr lang="en-US" altLang="ja-JP" sz="1100" dirty="0">
                <a:solidFill>
                  <a:schemeClr val="tx1"/>
                </a:solidFill>
                <a:latin typeface="BIZ UDPゴシック" panose="020B0400000000000000" pitchFamily="50" charset="-128"/>
                <a:ea typeface="BIZ UDPゴシック" panose="020B0400000000000000" pitchFamily="50" charset="-128"/>
              </a:rPr>
              <a:t>(3</a:t>
            </a:r>
            <a:r>
              <a:rPr lang="ja-JP" altLang="en-US" sz="1100" dirty="0">
                <a:solidFill>
                  <a:schemeClr val="tx1"/>
                </a:solidFill>
                <a:latin typeface="BIZ UDPゴシック" panose="020B0400000000000000" pitchFamily="50" charset="-128"/>
                <a:ea typeface="BIZ UDPゴシック" panose="020B0400000000000000" pitchFamily="50" charset="-128"/>
              </a:rPr>
              <a:t>回</a:t>
            </a:r>
            <a:r>
              <a:rPr lang="en-US" altLang="ja-JP" sz="1100" dirty="0">
                <a:solidFill>
                  <a:schemeClr val="tx1"/>
                </a:solidFill>
                <a:latin typeface="BIZ UDPゴシック" panose="020B0400000000000000" pitchFamily="50" charset="-128"/>
                <a:ea typeface="BIZ UDPゴシック" panose="020B0400000000000000" pitchFamily="50" charset="-128"/>
              </a:rPr>
              <a:t>)</a:t>
            </a:r>
            <a:endParaRPr lang="ja-JP" altLang="en-US"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初任研講義の事前視聴</a:t>
            </a:r>
          </a:p>
          <a:p>
            <a:r>
              <a:rPr lang="ja-JP" altLang="en-US" sz="1100" dirty="0">
                <a:latin typeface="BIZ UDPゴシック" panose="020B0400000000000000" pitchFamily="50" charset="-128"/>
                <a:ea typeface="BIZ UDPゴシック" panose="020B0400000000000000" pitchFamily="50" charset="-128"/>
              </a:rPr>
              <a:t>◇</a:t>
            </a:r>
            <a:r>
              <a:rPr lang="ja-JP" altLang="en-US" sz="1100" dirty="0">
                <a:solidFill>
                  <a:srgbClr val="C00000"/>
                </a:solidFill>
                <a:latin typeface="BIZ UDPゴシック" panose="020B0400000000000000" pitchFamily="50" charset="-128"/>
                <a:ea typeface="BIZ UDPゴシック" panose="020B0400000000000000" pitchFamily="50" charset="-128"/>
              </a:rPr>
              <a:t>演習</a:t>
            </a:r>
            <a:r>
              <a:rPr lang="en-US" altLang="ja-JP" sz="1100" dirty="0">
                <a:solidFill>
                  <a:srgbClr val="C00000"/>
                </a:solidFill>
                <a:latin typeface="BIZ UDPゴシック" panose="020B0400000000000000" pitchFamily="50" charset="-128"/>
                <a:ea typeface="BIZ UDPゴシック" panose="020B0400000000000000" pitchFamily="50" charset="-128"/>
              </a:rPr>
              <a:t>5</a:t>
            </a:r>
            <a:r>
              <a:rPr lang="ja-JP" altLang="en-US" sz="1100" dirty="0">
                <a:solidFill>
                  <a:srgbClr val="C00000"/>
                </a:solidFill>
                <a:latin typeface="BIZ UDPゴシック" panose="020B0400000000000000" pitchFamily="50" charset="-128"/>
                <a:ea typeface="BIZ UDPゴシック" panose="020B0400000000000000" pitchFamily="50" charset="-128"/>
              </a:rPr>
              <a:t>日間</a:t>
            </a:r>
          </a:p>
          <a:p>
            <a:r>
              <a:rPr lang="ja-JP" altLang="en-US" sz="1100" dirty="0">
                <a:solidFill>
                  <a:srgbClr val="C00000"/>
                </a:solidFill>
                <a:latin typeface="BIZ UDPゴシック" panose="020B0400000000000000" pitchFamily="50" charset="-128"/>
                <a:ea typeface="BIZ UDPゴシック" panose="020B0400000000000000" pitchFamily="50" charset="-128"/>
              </a:rPr>
              <a:t>　 演習講師として参加</a:t>
            </a: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ﾀﾞﾌﾞﾙ体制でフォロー</a:t>
            </a: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453120" y="3075407"/>
            <a:ext cx="3720751" cy="360727"/>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600" dirty="0">
                <a:latin typeface="メイリオ" panose="020B0604030504040204" pitchFamily="50" charset="-128"/>
                <a:ea typeface="メイリオ" panose="020B0604030504040204" pitchFamily="50" charset="-128"/>
              </a:rPr>
              <a:t>初任研終了と同時に</a:t>
            </a:r>
            <a:r>
              <a:rPr lang="en-US" altLang="ja-JP" sz="1600" dirty="0">
                <a:latin typeface="メイリオ" panose="020B0604030504040204" pitchFamily="50" charset="-128"/>
                <a:ea typeface="メイリオ" panose="020B0604030504040204" pitchFamily="50" charset="-128"/>
              </a:rPr>
              <a:t>Ft</a:t>
            </a:r>
            <a:r>
              <a:rPr lang="ja-JP" altLang="en-US" sz="1600" dirty="0">
                <a:latin typeface="メイリオ" panose="020B0604030504040204" pitchFamily="50" charset="-128"/>
                <a:ea typeface="メイリオ" panose="020B0604030504040204" pitchFamily="50" charset="-128"/>
              </a:rPr>
              <a:t>研修修了</a:t>
            </a:r>
            <a:endParaRPr kumimoji="1" lang="ja-JP" altLang="en-US" sz="1600" dirty="0">
              <a:latin typeface="メイリオ" panose="020B0604030504040204" pitchFamily="50" charset="-128"/>
              <a:ea typeface="メイリオ" panose="020B0604030504040204" pitchFamily="50" charset="-128"/>
            </a:endParaRPr>
          </a:p>
        </p:txBody>
      </p:sp>
      <p:sp>
        <p:nvSpPr>
          <p:cNvPr id="26" name="下矢印 25"/>
          <p:cNvSpPr/>
          <p:nvPr/>
        </p:nvSpPr>
        <p:spPr>
          <a:xfrm>
            <a:off x="801290" y="3546085"/>
            <a:ext cx="510679" cy="448451"/>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正方形/長方形 26"/>
          <p:cNvSpPr/>
          <p:nvPr/>
        </p:nvSpPr>
        <p:spPr>
          <a:xfrm>
            <a:off x="855677" y="4574264"/>
            <a:ext cx="3318193" cy="35024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600" dirty="0">
                <a:latin typeface="BIZ UDPゴシック" panose="020B0400000000000000" pitchFamily="50" charset="-128"/>
                <a:ea typeface="BIZ UDPゴシック" panose="020B0400000000000000" pitchFamily="50" charset="-128"/>
              </a:rPr>
              <a:t>市町を通じての開催通知</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8" name="正方形/長方形 27"/>
          <p:cNvSpPr/>
          <p:nvPr/>
        </p:nvSpPr>
        <p:spPr>
          <a:xfrm>
            <a:off x="855677" y="4894114"/>
            <a:ext cx="3318194" cy="56273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市町への申込時</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人材育成への参画を誓約書で確認</a:t>
            </a:r>
          </a:p>
        </p:txBody>
      </p:sp>
      <p:sp>
        <p:nvSpPr>
          <p:cNvPr id="29" name="正方形/長方形 28"/>
          <p:cNvSpPr/>
          <p:nvPr/>
        </p:nvSpPr>
        <p:spPr>
          <a:xfrm>
            <a:off x="461189" y="4574264"/>
            <a:ext cx="402557" cy="88258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rPr>
              <a:t>福井県</a:t>
            </a:r>
          </a:p>
        </p:txBody>
      </p:sp>
      <p:sp>
        <p:nvSpPr>
          <p:cNvPr id="30" name="正方形/長方形 29"/>
          <p:cNvSpPr/>
          <p:nvPr/>
        </p:nvSpPr>
        <p:spPr>
          <a:xfrm>
            <a:off x="95714" y="1246597"/>
            <a:ext cx="316042" cy="4909668"/>
          </a:xfrm>
          <a:prstGeom prst="rect">
            <a:avLst/>
          </a:prstGeom>
          <a:ln>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050" dirty="0">
                <a:solidFill>
                  <a:schemeClr val="accent3">
                    <a:lumMod val="75000"/>
                  </a:schemeClr>
                </a:solidFill>
                <a:latin typeface="メイリオ" panose="020B0604030504040204" pitchFamily="50" charset="-128"/>
                <a:ea typeface="メイリオ" panose="020B0604030504040204" pitchFamily="50" charset="-128"/>
              </a:rPr>
              <a:t>構造的に主任研修受講者は</a:t>
            </a:r>
            <a:r>
              <a:rPr lang="ja-JP" altLang="en-US" sz="1050" dirty="0">
                <a:solidFill>
                  <a:srgbClr val="C00000"/>
                </a:solidFill>
                <a:latin typeface="メイリオ" panose="020B0604030504040204" pitchFamily="50" charset="-128"/>
                <a:ea typeface="メイリオ" panose="020B0604030504040204" pitchFamily="50" charset="-128"/>
              </a:rPr>
              <a:t>初任演習講師</a:t>
            </a:r>
            <a:r>
              <a:rPr lang="ja-JP" altLang="en-US" sz="1050" dirty="0">
                <a:solidFill>
                  <a:schemeClr val="accent3">
                    <a:lumMod val="75000"/>
                  </a:schemeClr>
                </a:solidFill>
                <a:latin typeface="メイリオ" panose="020B0604030504040204" pitchFamily="50" charset="-128"/>
                <a:ea typeface="メイリオ" panose="020B0604030504040204" pitchFamily="50" charset="-128"/>
              </a:rPr>
              <a:t>の経験が前提となっている</a:t>
            </a:r>
            <a:endParaRPr kumimoji="1" lang="ja-JP" altLang="en-US" sz="1050" dirty="0">
              <a:solidFill>
                <a:schemeClr val="accent3">
                  <a:lumMod val="75000"/>
                </a:schemeClr>
              </a:solidFill>
              <a:latin typeface="メイリオ" panose="020B0604030504040204" pitchFamily="50" charset="-128"/>
              <a:ea typeface="メイリオ" panose="020B0604030504040204" pitchFamily="50" charset="-128"/>
            </a:endParaRPr>
          </a:p>
        </p:txBody>
      </p:sp>
      <p:sp>
        <p:nvSpPr>
          <p:cNvPr id="31" name="正方形/長方形 30"/>
          <p:cNvSpPr/>
          <p:nvPr/>
        </p:nvSpPr>
        <p:spPr>
          <a:xfrm>
            <a:off x="0" y="6373869"/>
            <a:ext cx="4880498" cy="55206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「法定研修（初任、現任）」は</a:t>
            </a:r>
            <a:r>
              <a:rPr lang="ja-JP" altLang="en-US" sz="900" b="1" dirty="0">
                <a:solidFill>
                  <a:schemeClr val="accent2"/>
                </a:solidFill>
                <a:latin typeface="BIZ UDPゴシック" panose="020B0400000000000000" pitchFamily="50" charset="-128"/>
                <a:ea typeface="BIZ UDPゴシック" panose="020B0400000000000000" pitchFamily="50" charset="-128"/>
              </a:rPr>
              <a:t>福井県からの指定事業者として</a:t>
            </a:r>
            <a:r>
              <a:rPr lang="en-US" altLang="ja-JP" sz="900" b="1" dirty="0">
                <a:solidFill>
                  <a:schemeClr val="accent2"/>
                </a:solidFill>
                <a:latin typeface="BIZ UDPゴシック" panose="020B0400000000000000" pitchFamily="50" charset="-128"/>
                <a:ea typeface="BIZ UDPゴシック" panose="020B0400000000000000" pitchFamily="50" charset="-128"/>
              </a:rPr>
              <a:t>FSK</a:t>
            </a:r>
            <a:r>
              <a:rPr lang="ja-JP" altLang="en-US" sz="900" b="1" dirty="0">
                <a:solidFill>
                  <a:schemeClr val="accent2"/>
                </a:solidFill>
                <a:latin typeface="BIZ UDPゴシック" panose="020B0400000000000000" pitchFamily="50" charset="-128"/>
                <a:ea typeface="BIZ UDPゴシック" panose="020B0400000000000000" pitchFamily="50" charset="-128"/>
              </a:rPr>
              <a:t>が実施</a:t>
            </a:r>
            <a:r>
              <a:rPr lang="ja-JP" altLang="en-US" sz="900" dirty="0">
                <a:latin typeface="BIZ UDPゴシック" panose="020B0400000000000000" pitchFamily="50" charset="-128"/>
                <a:ea typeface="BIZ UDPゴシック" panose="020B0400000000000000" pitchFamily="50" charset="-128"/>
              </a:rPr>
              <a:t>、主任のみ県実施</a:t>
            </a: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「主任連絡会」「基幹・委託連絡会」は県からの委託事業として</a:t>
            </a:r>
            <a:r>
              <a:rPr kumimoji="1" lang="en-US" altLang="ja-JP" sz="900" dirty="0">
                <a:latin typeface="BIZ UDPゴシック" panose="020B0400000000000000" pitchFamily="50" charset="-128"/>
                <a:ea typeface="BIZ UDPゴシック" panose="020B0400000000000000" pitchFamily="50" charset="-128"/>
              </a:rPr>
              <a:t>FSK</a:t>
            </a:r>
            <a:r>
              <a:rPr kumimoji="1" lang="ja-JP" altLang="en-US" sz="900" dirty="0">
                <a:latin typeface="BIZ UDPゴシック" panose="020B0400000000000000" pitchFamily="50" charset="-128"/>
                <a:ea typeface="BIZ UDPゴシック" panose="020B0400000000000000" pitchFamily="50" charset="-128"/>
              </a:rPr>
              <a:t>が企画・運営</a:t>
            </a:r>
          </a:p>
        </p:txBody>
      </p:sp>
      <p:sp>
        <p:nvSpPr>
          <p:cNvPr id="32" name="正方形/長方形 31"/>
          <p:cNvSpPr/>
          <p:nvPr/>
        </p:nvSpPr>
        <p:spPr>
          <a:xfrm>
            <a:off x="863747" y="5456853"/>
            <a:ext cx="1816564" cy="35024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講 義 </a:t>
            </a:r>
            <a:r>
              <a:rPr lang="en-US" altLang="ja-JP" sz="1200" dirty="0">
                <a:latin typeface="BIZ UDPゴシック" panose="020B0400000000000000" pitchFamily="50" charset="-128"/>
                <a:ea typeface="BIZ UDPゴシック" panose="020B0400000000000000" pitchFamily="50" charset="-128"/>
              </a:rPr>
              <a:t>(1</a:t>
            </a:r>
            <a:r>
              <a:rPr lang="ja-JP" altLang="en-US" sz="1200" dirty="0">
                <a:latin typeface="BIZ UDPゴシック" panose="020B0400000000000000" pitchFamily="50" charset="-128"/>
                <a:ea typeface="BIZ UDPゴシック" panose="020B0400000000000000" pitchFamily="50" charset="-128"/>
              </a:rPr>
              <a:t>日間</a:t>
            </a:r>
            <a:r>
              <a:rPr lang="en-US" altLang="ja-JP" sz="12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3" name="正方形/長方形 32"/>
          <p:cNvSpPr/>
          <p:nvPr/>
        </p:nvSpPr>
        <p:spPr>
          <a:xfrm>
            <a:off x="2491938" y="5456853"/>
            <a:ext cx="1681934" cy="35024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演 習 </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日間</a:t>
            </a:r>
            <a:r>
              <a:rPr lang="en-US" altLang="ja-JP" sz="12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863747" y="5795538"/>
            <a:ext cx="3310124" cy="360727"/>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600" dirty="0">
                <a:latin typeface="BIZ UDPゴシック" panose="020B0400000000000000" pitchFamily="50" charset="-128"/>
                <a:ea typeface="BIZ UDPゴシック" panose="020B0400000000000000" pitchFamily="50" charset="-128"/>
              </a:rPr>
              <a:t>研修修了 </a:t>
            </a:r>
            <a:r>
              <a:rPr lang="ja-JP" altLang="en-US" sz="1000" dirty="0">
                <a:latin typeface="BIZ UDPゴシック" panose="020B0400000000000000" pitchFamily="50" charset="-128"/>
                <a:ea typeface="BIZ UDPゴシック" panose="020B0400000000000000" pitchFamily="50" charset="-128"/>
              </a:rPr>
              <a:t>（本年度は</a:t>
            </a:r>
            <a:r>
              <a:rPr lang="en-US" altLang="ja-JP" sz="1050" dirty="0">
                <a:latin typeface="BIZ UDPゴシック" panose="020B0400000000000000" pitchFamily="50" charset="-128"/>
                <a:ea typeface="BIZ UDPゴシック" panose="020B0400000000000000" pitchFamily="50" charset="-128"/>
              </a:rPr>
              <a:t>R7.2.7</a:t>
            </a:r>
            <a:r>
              <a:rPr lang="ja-JP" altLang="en-US"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461189" y="5456854"/>
            <a:ext cx="402557" cy="69941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rPr>
              <a:t>三県</a:t>
            </a:r>
          </a:p>
        </p:txBody>
      </p:sp>
      <p:sp>
        <p:nvSpPr>
          <p:cNvPr id="36" name="正方形/長方形 35"/>
          <p:cNvSpPr/>
          <p:nvPr/>
        </p:nvSpPr>
        <p:spPr>
          <a:xfrm>
            <a:off x="1361402" y="3628653"/>
            <a:ext cx="2703019" cy="31198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a:latin typeface="BIZ UDPゴシック" panose="020B0400000000000000" pitchFamily="50" charset="-128"/>
                <a:ea typeface="BIZ UDPゴシック" panose="020B0400000000000000" pitchFamily="50" charset="-128"/>
              </a:rPr>
              <a:t>◇主任研修の受講要件のひとつに</a:t>
            </a:r>
          </a:p>
          <a:p>
            <a:r>
              <a:rPr lang="ja-JP" altLang="en-US" sz="1000" dirty="0">
                <a:latin typeface="BIZ UDPゴシック" panose="020B0400000000000000" pitchFamily="50" charset="-128"/>
                <a:ea typeface="BIZ UDPゴシック" panose="020B0400000000000000" pitchFamily="50" charset="-128"/>
              </a:rPr>
              <a:t>　「ファシリテーション研修の修了」あり</a:t>
            </a:r>
          </a:p>
        </p:txBody>
      </p:sp>
      <p:sp>
        <p:nvSpPr>
          <p:cNvPr id="37" name="下矢印 36"/>
          <p:cNvSpPr/>
          <p:nvPr/>
        </p:nvSpPr>
        <p:spPr>
          <a:xfrm rot="16200000">
            <a:off x="4215426" y="3463173"/>
            <a:ext cx="744583" cy="598103"/>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8" name="正方形/長方形 37"/>
          <p:cNvSpPr/>
          <p:nvPr/>
        </p:nvSpPr>
        <p:spPr>
          <a:xfrm>
            <a:off x="49322" y="55401"/>
            <a:ext cx="10470472" cy="56623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800" dirty="0">
                <a:latin typeface="BIZ UDPゴシック" panose="020B0400000000000000" pitchFamily="50" charset="-128"/>
                <a:ea typeface="BIZ UDPゴシック" panose="020B0400000000000000" pitchFamily="50" charset="-128"/>
              </a:rPr>
              <a:t>演習講師の養成方法と</a:t>
            </a:r>
            <a:r>
              <a:rPr lang="ja-JP" altLang="en-US" sz="2800" dirty="0">
                <a:solidFill>
                  <a:schemeClr val="accent2"/>
                </a:solidFill>
                <a:latin typeface="BIZ UDPゴシック" panose="020B0400000000000000" pitchFamily="50" charset="-128"/>
                <a:ea typeface="BIZ UDPゴシック" panose="020B0400000000000000" pitchFamily="50" charset="-128"/>
              </a:rPr>
              <a:t>実地教育の実施方法</a:t>
            </a:r>
            <a:r>
              <a:rPr lang="ja-JP" altLang="en-US" sz="2800" dirty="0">
                <a:latin typeface="BIZ UDPゴシック" panose="020B0400000000000000" pitchFamily="50" charset="-128"/>
                <a:ea typeface="BIZ UDPゴシック" panose="020B0400000000000000" pitchFamily="50" charset="-128"/>
              </a:rPr>
              <a:t>を工夫してみました</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43" name="正方形/長方形 42"/>
          <p:cNvSpPr/>
          <p:nvPr/>
        </p:nvSpPr>
        <p:spPr>
          <a:xfrm>
            <a:off x="4880498" y="741641"/>
            <a:ext cx="3116327" cy="134001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b="1" dirty="0">
                <a:solidFill>
                  <a:srgbClr val="0070C0"/>
                </a:solidFill>
                <a:latin typeface="BIZ UDPゴシック" panose="020B0400000000000000" pitchFamily="50" charset="-128"/>
                <a:ea typeface="BIZ UDPゴシック" panose="020B0400000000000000" pitchFamily="50" charset="-128"/>
              </a:rPr>
              <a:t>◇主任連絡会</a:t>
            </a:r>
            <a:r>
              <a:rPr lang="ja-JP" altLang="en-US" sz="1050" dirty="0">
                <a:latin typeface="BIZ UDPゴシック" panose="020B0400000000000000" pitchFamily="50" charset="-128"/>
                <a:ea typeface="BIZ UDPゴシック" panose="020B0400000000000000" pitchFamily="50" charset="-128"/>
              </a:rPr>
              <a:t>（県下全主任対象、</a:t>
            </a:r>
            <a:r>
              <a:rPr lang="en-US" altLang="ja-JP" sz="1050" dirty="0">
                <a:latin typeface="BIZ UDPゴシック" panose="020B0400000000000000" pitchFamily="50" charset="-128"/>
                <a:ea typeface="BIZ UDPゴシック" panose="020B0400000000000000" pitchFamily="50" charset="-128"/>
              </a:rPr>
              <a:t>R7.2.17</a:t>
            </a:r>
            <a:r>
              <a:rPr lang="ja-JP" altLang="en-US" sz="105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・主任としての役割を再確認する</a:t>
            </a:r>
          </a:p>
          <a:p>
            <a:r>
              <a:rPr lang="ja-JP" altLang="en-US"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先輩主任の立ち振る舞いから学ぶ</a:t>
            </a:r>
          </a:p>
          <a:p>
            <a:r>
              <a:rPr lang="ja-JP" altLang="en-US" sz="1400" dirty="0">
                <a:latin typeface="BIZ UDPゴシック" panose="020B0400000000000000" pitchFamily="50" charset="-128"/>
                <a:ea typeface="BIZ UDPゴシック" panose="020B0400000000000000" pitchFamily="50" charset="-128"/>
              </a:rPr>
              <a:t> ・他地域の主任活動を知る</a:t>
            </a:r>
          </a:p>
          <a:p>
            <a:r>
              <a:rPr kumimoji="1" lang="ja-JP" altLang="en-US" sz="1400" dirty="0">
                <a:latin typeface="BIZ UDPゴシック" panose="020B0400000000000000" pitchFamily="50" charset="-128"/>
                <a:ea typeface="BIZ UDPゴシック" panose="020B0400000000000000" pitchFamily="50" charset="-128"/>
              </a:rPr>
              <a:t> ・活動内容を振り返る </a:t>
            </a:r>
            <a:r>
              <a:rPr lang="ja-JP" altLang="en-US" sz="1000" b="1" u="sng" dirty="0">
                <a:solidFill>
                  <a:schemeClr val="accent2"/>
                </a:solidFill>
                <a:latin typeface="BIZ UDPゴシック" panose="020B0400000000000000" pitchFamily="50" charset="-128"/>
                <a:ea typeface="BIZ UDPゴシック" panose="020B0400000000000000" pitchFamily="50" charset="-128"/>
              </a:rPr>
              <a:t>マニュアルの見直</a:t>
            </a:r>
            <a:endParaRPr kumimoji="1" lang="ja-JP" altLang="en-US" sz="1400" u="sng"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・今後の活動を検討する </a:t>
            </a:r>
            <a:r>
              <a:rPr lang="en-US" altLang="ja-JP" sz="1000" b="1" dirty="0">
                <a:solidFill>
                  <a:schemeClr val="accent2"/>
                </a:solidFill>
                <a:latin typeface="BIZ UDPゴシック" panose="020B0400000000000000" pitchFamily="50" charset="-128"/>
                <a:ea typeface="BIZ UDPゴシック" panose="020B0400000000000000" pitchFamily="50" charset="-128"/>
              </a:rPr>
              <a:t>R6</a:t>
            </a:r>
            <a:r>
              <a:rPr lang="ja-JP" altLang="en-US" sz="1000" b="1" dirty="0">
                <a:solidFill>
                  <a:schemeClr val="accent2"/>
                </a:solidFill>
                <a:latin typeface="BIZ UDPゴシック" panose="020B0400000000000000" pitchFamily="50" charset="-128"/>
                <a:ea typeface="BIZ UDPゴシック" panose="020B0400000000000000" pitchFamily="50" charset="-128"/>
              </a:rPr>
              <a:t>は</a:t>
            </a:r>
            <a:r>
              <a:rPr lang="en-US" altLang="ja-JP" sz="1000" b="1" dirty="0">
                <a:solidFill>
                  <a:schemeClr val="accent2"/>
                </a:solidFill>
                <a:latin typeface="BIZ UDPゴシック" panose="020B0400000000000000" pitchFamily="50" charset="-128"/>
                <a:ea typeface="BIZ UDPゴシック" panose="020B0400000000000000" pitchFamily="50" charset="-128"/>
              </a:rPr>
              <a:t>2</a:t>
            </a:r>
            <a:r>
              <a:rPr lang="ja-JP" altLang="en-US" sz="1000" b="1" dirty="0">
                <a:solidFill>
                  <a:schemeClr val="accent2"/>
                </a:solidFill>
                <a:latin typeface="BIZ UDPゴシック" panose="020B0400000000000000" pitchFamily="50" charset="-128"/>
                <a:ea typeface="BIZ UDPゴシック" panose="020B0400000000000000" pitchFamily="50" charset="-128"/>
              </a:rPr>
              <a:t>回開催</a:t>
            </a:r>
            <a:endParaRPr kumimoji="1" lang="ja-JP" altLang="en-US" sz="1400" b="1" dirty="0">
              <a:solidFill>
                <a:schemeClr val="accent2"/>
              </a:solidFill>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4886770" y="2121905"/>
            <a:ext cx="3116327" cy="122022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b="1" dirty="0">
                <a:solidFill>
                  <a:srgbClr val="0070C0"/>
                </a:solidFill>
                <a:latin typeface="BIZ UDPゴシック" panose="020B0400000000000000" pitchFamily="50" charset="-128"/>
                <a:ea typeface="BIZ UDPゴシック" panose="020B0400000000000000" pitchFamily="50" charset="-128"/>
              </a:rPr>
              <a:t>◇基幹・委託・行政連絡会</a:t>
            </a:r>
          </a:p>
          <a:p>
            <a:r>
              <a:rPr lang="ja-JP" altLang="en-US" sz="1050" dirty="0">
                <a:latin typeface="BIZ UDPゴシック" panose="020B0400000000000000" pitchFamily="50" charset="-128"/>
                <a:ea typeface="BIZ UDPゴシック" panose="020B0400000000000000" pitchFamily="50" charset="-128"/>
              </a:rPr>
              <a:t>（県内全行政・基幹・委託・主任を対象</a:t>
            </a:r>
          </a:p>
          <a:p>
            <a:r>
              <a:rPr lang="ja-JP" altLang="en-US" sz="1050" dirty="0">
                <a:latin typeface="BIZ UDPゴシック" panose="020B0400000000000000" pitchFamily="50" charset="-128"/>
                <a:ea typeface="BIZ UDPゴシック" panose="020B0400000000000000" pitchFamily="50" charset="-128"/>
              </a:rPr>
              <a:t>　　　　　　　　　　　　　　　　年</a:t>
            </a:r>
            <a:r>
              <a:rPr lang="en-US" altLang="ja-JP" sz="1050" dirty="0">
                <a:latin typeface="BIZ UDPゴシック" panose="020B0400000000000000" pitchFamily="50" charset="-128"/>
                <a:ea typeface="BIZ UDPゴシック" panose="020B0400000000000000" pitchFamily="50" charset="-128"/>
              </a:rPr>
              <a:t>2</a:t>
            </a:r>
            <a:r>
              <a:rPr lang="ja-JP" altLang="en-US" sz="1050" dirty="0">
                <a:latin typeface="BIZ UDPゴシック" panose="020B0400000000000000" pitchFamily="50" charset="-128"/>
                <a:ea typeface="BIZ UDPゴシック" panose="020B0400000000000000" pitchFamily="50" charset="-128"/>
              </a:rPr>
              <a:t>回開催）</a:t>
            </a:r>
            <a:endParaRPr kumimoji="1"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・他地域の体制を知る </a:t>
            </a:r>
            <a:r>
              <a:rPr lang="ja-JP" altLang="en-US" sz="1050" b="1" u="sng" dirty="0">
                <a:solidFill>
                  <a:schemeClr val="accent2"/>
                </a:solidFill>
                <a:latin typeface="BIZ UDPゴシック" panose="020B0400000000000000" pitchFamily="50" charset="-128"/>
                <a:ea typeface="BIZ UDPゴシック" panose="020B0400000000000000" pitchFamily="50" charset="-128"/>
              </a:rPr>
              <a:t>概観化と具体化</a:t>
            </a:r>
            <a:endParaRPr lang="ja-JP" altLang="en-US" sz="1100" b="1" u="sng" dirty="0">
              <a:solidFill>
                <a:schemeClr val="accent2"/>
              </a:solidFill>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・活動内容を振り返る</a:t>
            </a:r>
          </a:p>
          <a:p>
            <a:r>
              <a:rPr lang="ja-JP" altLang="en-US" sz="1400" dirty="0">
                <a:latin typeface="BIZ UDPゴシック" panose="020B0400000000000000" pitchFamily="50" charset="-128"/>
                <a:ea typeface="BIZ UDPゴシック" panose="020B0400000000000000" pitchFamily="50" charset="-128"/>
              </a:rPr>
              <a:t> ・今後の活動</a:t>
            </a:r>
            <a:r>
              <a:rPr lang="ja-JP" altLang="en-US" sz="900" dirty="0">
                <a:latin typeface="BIZ UDPゴシック" panose="020B0400000000000000" pitchFamily="50" charset="-128"/>
                <a:ea typeface="BIZ UDPゴシック" panose="020B0400000000000000" pitchFamily="50" charset="-128"/>
              </a:rPr>
              <a:t>（相談支援体制）</a:t>
            </a:r>
            <a:r>
              <a:rPr lang="ja-JP" altLang="en-US" sz="1400" dirty="0">
                <a:latin typeface="BIZ UDPゴシック" panose="020B0400000000000000" pitchFamily="50" charset="-128"/>
                <a:ea typeface="BIZ UDPゴシック" panose="020B0400000000000000" pitchFamily="50" charset="-128"/>
              </a:rPr>
              <a:t>を検討する</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45" name="正方形/長方形 44"/>
          <p:cNvSpPr/>
          <p:nvPr/>
        </p:nvSpPr>
        <p:spPr>
          <a:xfrm>
            <a:off x="8500068" y="1693777"/>
            <a:ext cx="3116327" cy="81159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◇法定研修（初任・現任）</a:t>
            </a:r>
          </a:p>
          <a:p>
            <a:r>
              <a:rPr lang="ja-JP" altLang="en-US" sz="1400" dirty="0">
                <a:solidFill>
                  <a:schemeClr val="tx1"/>
                </a:solidFill>
                <a:latin typeface="BIZ UDPゴシック" panose="020B0400000000000000" pitchFamily="50" charset="-128"/>
                <a:ea typeface="BIZ UDPゴシック" panose="020B0400000000000000" pitchFamily="50" charset="-128"/>
              </a:rPr>
              <a:t>　　　　　　　　　　での実地教育</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p:cNvSpPr/>
          <p:nvPr/>
        </p:nvSpPr>
        <p:spPr>
          <a:xfrm>
            <a:off x="8500068" y="826463"/>
            <a:ext cx="3116327" cy="79834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◇法定研修（初任・現任）</a:t>
            </a:r>
          </a:p>
          <a:p>
            <a:r>
              <a:rPr lang="ja-JP" altLang="en-US" sz="1400" dirty="0">
                <a:solidFill>
                  <a:schemeClr val="tx1"/>
                </a:solidFill>
                <a:latin typeface="BIZ UDPゴシック" panose="020B0400000000000000" pitchFamily="50" charset="-128"/>
                <a:ea typeface="BIZ UDPゴシック" panose="020B0400000000000000" pitchFamily="50" charset="-128"/>
              </a:rPr>
              <a:t>　　　　　　　　　　での演習講師</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p:cNvSpPr/>
          <p:nvPr/>
        </p:nvSpPr>
        <p:spPr>
          <a:xfrm>
            <a:off x="4886766" y="4632666"/>
            <a:ext cx="6729625" cy="33602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b="1" dirty="0">
                <a:solidFill>
                  <a:srgbClr val="0070C0"/>
                </a:solidFill>
                <a:latin typeface="BIZ UDPゴシック" panose="020B0400000000000000" pitchFamily="50" charset="-128"/>
                <a:ea typeface="BIZ UDPゴシック" panose="020B0400000000000000" pitchFamily="50" charset="-128"/>
              </a:rPr>
              <a:t>◇地域の相談支援専門員から受ける相談に対する助言や同行など</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49" name="正方形/長方形 48"/>
          <p:cNvSpPr/>
          <p:nvPr/>
        </p:nvSpPr>
        <p:spPr>
          <a:xfrm>
            <a:off x="4886766" y="5007314"/>
            <a:ext cx="6729625" cy="3363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b="1" dirty="0">
                <a:solidFill>
                  <a:srgbClr val="0070C0"/>
                </a:solidFill>
                <a:latin typeface="BIZ UDPゴシック" panose="020B0400000000000000" pitchFamily="50" charset="-128"/>
                <a:ea typeface="BIZ UDPゴシック" panose="020B0400000000000000" pitchFamily="50" charset="-128"/>
              </a:rPr>
              <a:t>◇自立支援協議会等での</a:t>
            </a:r>
            <a:r>
              <a:rPr lang="en-US" altLang="ja-JP" sz="1400" b="1" dirty="0">
                <a:solidFill>
                  <a:srgbClr val="0070C0"/>
                </a:solidFill>
                <a:latin typeface="BIZ UDPゴシック" panose="020B0400000000000000" pitchFamily="50" charset="-128"/>
                <a:ea typeface="BIZ UDPゴシック" panose="020B0400000000000000" pitchFamily="50" charset="-128"/>
              </a:rPr>
              <a:t>GSV</a:t>
            </a:r>
            <a:r>
              <a:rPr lang="ja-JP" altLang="en-US" sz="1400" b="1" dirty="0">
                <a:solidFill>
                  <a:srgbClr val="0070C0"/>
                </a:solidFill>
                <a:latin typeface="BIZ UDPゴシック" panose="020B0400000000000000" pitchFamily="50" charset="-128"/>
                <a:ea typeface="BIZ UDPゴシック" panose="020B0400000000000000" pitchFamily="50" charset="-128"/>
              </a:rPr>
              <a:t>や事例検討会の企画・運営</a:t>
            </a:r>
            <a:r>
              <a:rPr lang="ja-JP" altLang="en-US" sz="1000" dirty="0">
                <a:solidFill>
                  <a:srgbClr val="0070C0"/>
                </a:solidFill>
                <a:latin typeface="BIZ UDPゴシック" panose="020B0400000000000000" pitchFamily="50" charset="-128"/>
                <a:ea typeface="BIZ UDPゴシック" panose="020B0400000000000000" pitchFamily="50" charset="-128"/>
              </a:rPr>
              <a:t>（バイジーフォロー等を含む）</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0" name="正方形/長方形 49"/>
          <p:cNvSpPr/>
          <p:nvPr/>
        </p:nvSpPr>
        <p:spPr>
          <a:xfrm>
            <a:off x="4886766" y="5397109"/>
            <a:ext cx="6729625" cy="34085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b="1" dirty="0">
                <a:solidFill>
                  <a:srgbClr val="0070C0"/>
                </a:solidFill>
                <a:latin typeface="BIZ UDPゴシック" panose="020B0400000000000000" pitchFamily="50" charset="-128"/>
                <a:ea typeface="BIZ UDPゴシック" panose="020B0400000000000000" pitchFamily="50" charset="-128"/>
              </a:rPr>
              <a:t>◇市町行政が実施するモニタリング結果検証への協力</a:t>
            </a:r>
            <a:r>
              <a:rPr lang="ja-JP" altLang="en-US" sz="1000" dirty="0">
                <a:solidFill>
                  <a:srgbClr val="0070C0"/>
                </a:solidFill>
                <a:latin typeface="BIZ UDPゴシック" panose="020B0400000000000000" pitchFamily="50" charset="-128"/>
                <a:ea typeface="BIZ UDPゴシック" panose="020B0400000000000000" pitchFamily="50" charset="-128"/>
              </a:rPr>
              <a:t>（県内で未実施など地域差あり）</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51" name="正方形/長方形 50"/>
          <p:cNvSpPr/>
          <p:nvPr/>
        </p:nvSpPr>
        <p:spPr>
          <a:xfrm>
            <a:off x="11754419" y="686129"/>
            <a:ext cx="316042" cy="2750005"/>
          </a:xfrm>
          <a:prstGeom prst="rect">
            <a:avLst/>
          </a:prstGeom>
          <a:ln>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福井県全体での取り組み</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11761239" y="4134516"/>
            <a:ext cx="316042" cy="1672583"/>
          </a:xfrm>
          <a:prstGeom prst="rect">
            <a:avLst/>
          </a:prstGeom>
          <a:ln>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地域毎の取り組み</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53" name="上下矢印 52"/>
          <p:cNvSpPr/>
          <p:nvPr/>
        </p:nvSpPr>
        <p:spPr>
          <a:xfrm>
            <a:off x="11828342" y="3491109"/>
            <a:ext cx="163540" cy="55840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4880498" y="5884851"/>
            <a:ext cx="7189963" cy="88917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rgbClr val="C00000"/>
                </a:solidFill>
                <a:latin typeface="BIZ UDPゴシック" panose="020B0400000000000000" pitchFamily="50" charset="-128"/>
                <a:ea typeface="BIZ UDPゴシック" panose="020B0400000000000000" pitchFamily="50" charset="-128"/>
              </a:rPr>
              <a:t>～ 今後の課題 ～</a:t>
            </a:r>
          </a:p>
          <a:p>
            <a:r>
              <a:rPr lang="ja-JP" altLang="en-US" sz="1600" dirty="0">
                <a:solidFill>
                  <a:schemeClr val="tx1"/>
                </a:solidFill>
                <a:latin typeface="BIZ UDPゴシック" panose="020B0400000000000000" pitchFamily="50" charset="-128"/>
                <a:ea typeface="BIZ UDPゴシック" panose="020B0400000000000000" pitchFamily="50" charset="-128"/>
              </a:rPr>
              <a:t> ・人材育成ビジョンの修正</a:t>
            </a:r>
          </a:p>
          <a:p>
            <a:r>
              <a:rPr lang="ja-JP" altLang="en-US" sz="1600" dirty="0">
                <a:solidFill>
                  <a:schemeClr val="tx1"/>
                </a:solidFill>
                <a:latin typeface="BIZ UDPゴシック" panose="020B0400000000000000" pitchFamily="50" charset="-128"/>
                <a:ea typeface="BIZ UDPゴシック" panose="020B0400000000000000" pitchFamily="50" charset="-128"/>
              </a:rPr>
              <a:t> ・実地教育実施マニュアルの</a:t>
            </a:r>
            <a:r>
              <a:rPr lang="ja-JP" altLang="en-US" sz="1600" b="1" dirty="0">
                <a:solidFill>
                  <a:schemeClr val="accent2"/>
                </a:solidFill>
                <a:latin typeface="BIZ UDPゴシック" panose="020B0400000000000000" pitchFamily="50" charset="-128"/>
                <a:ea typeface="BIZ UDPゴシック" panose="020B0400000000000000" pitchFamily="50" charset="-128"/>
              </a:rPr>
              <a:t>修正</a:t>
            </a:r>
            <a:r>
              <a:rPr lang="ja-JP" altLang="en-US" sz="1100" dirty="0">
                <a:solidFill>
                  <a:schemeClr val="tx1"/>
                </a:solidFill>
                <a:latin typeface="BIZ UDPゴシック" panose="020B0400000000000000" pitchFamily="50" charset="-128"/>
                <a:ea typeface="BIZ UDPゴシック" panose="020B0400000000000000" pitchFamily="50" charset="-128"/>
              </a:rPr>
              <a:t>（地域特性を加味し、実地教育の質を均一化）</a:t>
            </a:r>
            <a:r>
              <a:rPr lang="ja-JP" altLang="en-US" sz="1600" dirty="0">
                <a:solidFill>
                  <a:prstClr val="black"/>
                </a:solidFill>
                <a:latin typeface="BIZ UDPゴシック" panose="020B0400000000000000" pitchFamily="50" charset="-128"/>
                <a:ea typeface="BIZ UDPゴシック" panose="020B0400000000000000" pitchFamily="50" charset="-128"/>
              </a:rPr>
              <a:t>など</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8500069" y="2607547"/>
            <a:ext cx="3106132" cy="734586"/>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rPr>
              <a:t>◇法定研修（初任・現任）</a:t>
            </a:r>
            <a:endParaRPr lang="en-US" altLang="ja-JP" sz="1400" b="1" dirty="0">
              <a:solidFill>
                <a:schemeClr val="tx1"/>
              </a:solidFill>
              <a:latin typeface="メイリオ" panose="020B0604030504040204" pitchFamily="50" charset="-128"/>
              <a:ea typeface="メイリオ" panose="020B0604030504040204" pitchFamily="50" charset="-128"/>
            </a:endParaRPr>
          </a:p>
          <a:p>
            <a:r>
              <a:rPr lang="ja-JP" altLang="en-US" sz="1400" b="1" dirty="0">
                <a:solidFill>
                  <a:schemeClr val="tx1"/>
                </a:solidFill>
                <a:latin typeface="メイリオ" panose="020B0604030504040204" pitchFamily="50" charset="-128"/>
                <a:ea typeface="メイリオ" panose="020B0604030504040204" pitchFamily="50" charset="-128"/>
              </a:rPr>
              <a:t>　実地教育マニュアルの策定・普及</a:t>
            </a:r>
          </a:p>
        </p:txBody>
      </p:sp>
      <p:sp>
        <p:nvSpPr>
          <p:cNvPr id="10" name="正方形/長方形 9"/>
          <p:cNvSpPr/>
          <p:nvPr/>
        </p:nvSpPr>
        <p:spPr>
          <a:xfrm>
            <a:off x="8288126" y="3436134"/>
            <a:ext cx="3449784" cy="698383"/>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主任相談支援専門員</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として地域で活躍する場</a:t>
            </a:r>
            <a:endParaRPr kumimoji="1" lang="ja-JP" altLang="en-US" dirty="0">
              <a:latin typeface="BIZ UDPゴシック" panose="020B0400000000000000" pitchFamily="50" charset="-128"/>
              <a:ea typeface="BIZ UDPゴシック" panose="020B0400000000000000" pitchFamily="50" charset="-128"/>
            </a:endParaRPr>
          </a:p>
        </p:txBody>
      </p:sp>
      <p:sp>
        <p:nvSpPr>
          <p:cNvPr id="40" name="正方形/長方形 39"/>
          <p:cNvSpPr/>
          <p:nvPr/>
        </p:nvSpPr>
        <p:spPr>
          <a:xfrm>
            <a:off x="8500069" y="4196197"/>
            <a:ext cx="3106132" cy="388396"/>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b="1" dirty="0">
                <a:solidFill>
                  <a:schemeClr val="tx1"/>
                </a:solidFill>
                <a:latin typeface="BIZ UDPゴシック" panose="020B0400000000000000" pitchFamily="50" charset="-128"/>
                <a:ea typeface="BIZ UDPゴシック" panose="020B0400000000000000" pitchFamily="50" charset="-128"/>
              </a:rPr>
              <a:t>◇実地教育の実施</a:t>
            </a:r>
            <a:r>
              <a:rPr lang="ja-JP" altLang="en-US" sz="1100" b="1" dirty="0">
                <a:solidFill>
                  <a:schemeClr val="tx1"/>
                </a:solidFill>
                <a:latin typeface="BIZ UDPゴシック" panose="020B0400000000000000" pitchFamily="50" charset="-128"/>
                <a:ea typeface="BIZ UDPゴシック" panose="020B0400000000000000" pitchFamily="50" charset="-128"/>
              </a:rPr>
              <a:t>（マニュアルの活用）</a:t>
            </a:r>
            <a:endParaRPr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p:cNvSpPr/>
          <p:nvPr/>
        </p:nvSpPr>
        <p:spPr>
          <a:xfrm>
            <a:off x="4880498" y="4196196"/>
            <a:ext cx="2924511" cy="388396"/>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b="1" dirty="0">
                <a:solidFill>
                  <a:schemeClr val="tx1"/>
                </a:solidFill>
                <a:latin typeface="BIZ UDPゴシック" panose="020B0400000000000000" pitchFamily="50" charset="-128"/>
                <a:ea typeface="BIZ UDPゴシック" panose="020B0400000000000000" pitchFamily="50" charset="-128"/>
              </a:rPr>
              <a:t>◇地域での主任連絡会</a:t>
            </a:r>
            <a:r>
              <a:rPr lang="ja-JP" altLang="en-US" sz="1100" b="1" dirty="0">
                <a:solidFill>
                  <a:schemeClr val="tx1"/>
                </a:solidFill>
                <a:latin typeface="BIZ UDPゴシック" panose="020B0400000000000000" pitchFamily="50" charset="-128"/>
                <a:ea typeface="BIZ UDPゴシック" panose="020B0400000000000000" pitchFamily="50" charset="-128"/>
              </a:rPr>
              <a:t>（一部地域）</a:t>
            </a:r>
            <a:endParaRPr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64916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850DF-DD79-F431-D387-66F61CCB02C5}"/>
              </a:ext>
            </a:extLst>
          </p:cNvPr>
          <p:cNvSpPr>
            <a:spLocks noGrp="1"/>
          </p:cNvSpPr>
          <p:nvPr>
            <p:ph type="ctrTitle"/>
          </p:nvPr>
        </p:nvSpPr>
        <p:spPr>
          <a:xfrm>
            <a:off x="1523999" y="1704775"/>
            <a:ext cx="9144000" cy="994735"/>
          </a:xfrm>
        </p:spPr>
        <p:txBody>
          <a:bodyPr/>
          <a:lstStyle/>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実践報告</a:t>
            </a:r>
            <a:r>
              <a:rPr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412832D-4902-3516-2CA5-2A9EEB96A496}"/>
              </a:ext>
            </a:extLst>
          </p:cNvPr>
          <p:cNvSpPr>
            <a:spLocks noGrp="1"/>
          </p:cNvSpPr>
          <p:nvPr>
            <p:ph type="sldNum" sz="quarter" idx="12"/>
          </p:nvPr>
        </p:nvSpPr>
        <p:spPr>
          <a:xfrm>
            <a:off x="9448800" y="6492875"/>
            <a:ext cx="2743200" cy="365125"/>
          </a:xfrm>
        </p:spPr>
        <p:txBody>
          <a:bodyPr/>
          <a:lstStyle/>
          <a:p>
            <a:fld id="{37E5972D-A0AF-46CE-8DED-30C059512C1A}" type="slidenum">
              <a:rPr kumimoji="1" lang="ja-JP" altLang="en-US" smtClean="0"/>
              <a:t>34</a:t>
            </a:fld>
            <a:endParaRPr kumimoji="1" lang="ja-JP" altLang="en-US"/>
          </a:p>
        </p:txBody>
      </p:sp>
      <p:sp>
        <p:nvSpPr>
          <p:cNvPr id="5" name="字幕 2">
            <a:extLst>
              <a:ext uri="{FF2B5EF4-FFF2-40B4-BE49-F238E27FC236}">
                <a16:creationId xmlns:a16="http://schemas.microsoft.com/office/drawing/2014/main" id="{C0230E33-B044-7C85-C699-5E818DA1996F}"/>
              </a:ext>
            </a:extLst>
          </p:cNvPr>
          <p:cNvSpPr txBox="1">
            <a:spLocks/>
          </p:cNvSpPr>
          <p:nvPr/>
        </p:nvSpPr>
        <p:spPr>
          <a:xfrm>
            <a:off x="7283302" y="136525"/>
            <a:ext cx="5037285" cy="600076"/>
          </a:xfrm>
          <a:prstGeom prst="rect">
            <a:avLst/>
          </a:prstGeom>
        </p:spPr>
        <p:txBody>
          <a:bodyPr vert="horz" lIns="91440" tIns="45721" rIns="91440" bIns="45721" rtlCol="0" anchor="ctr">
            <a:normAutofit fontScale="92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メイリオ" panose="020B0604030504040204" pitchFamily="50" charset="-128"/>
                <a:ea typeface="メイリオ" panose="020B0604030504040204" pitchFamily="50" charset="-128"/>
              </a:rPr>
              <a:t>令和７年３月７日（金）</a:t>
            </a:r>
            <a:endParaRPr lang="en-US" altLang="ja-JP" sz="1400" dirty="0">
              <a:latin typeface="メイリオ" panose="020B0604030504040204" pitchFamily="50" charset="-128"/>
              <a:ea typeface="メイリオ" panose="020B0604030504040204" pitchFamily="50" charset="-128"/>
            </a:endParaRPr>
          </a:p>
          <a:p>
            <a:r>
              <a:rPr lang="zh-TW" altLang="en-US" sz="1400" dirty="0">
                <a:latin typeface="メイリオ" panose="020B0604030504040204" pitchFamily="50" charset="-128"/>
                <a:ea typeface="メイリオ" panose="020B0604030504040204" pitchFamily="50" charset="-128"/>
              </a:rPr>
              <a:t>令和</a:t>
            </a:r>
            <a:r>
              <a:rPr lang="ja-JP" altLang="en-US" sz="1400" dirty="0">
                <a:latin typeface="メイリオ" panose="020B0604030504040204" pitchFamily="50" charset="-128"/>
                <a:ea typeface="メイリオ" panose="020B0604030504040204" pitchFamily="50" charset="-128"/>
              </a:rPr>
              <a:t>６</a:t>
            </a:r>
            <a:r>
              <a:rPr lang="zh-TW" altLang="en-US" sz="1400" dirty="0">
                <a:latin typeface="メイリオ" panose="020B0604030504040204" pitchFamily="50" charset="-128"/>
                <a:ea typeface="メイリオ" panose="020B0604030504040204" pitchFamily="50" charset="-128"/>
              </a:rPr>
              <a:t>年度</a:t>
            </a:r>
            <a:r>
              <a:rPr lang="ja-JP" altLang="en-US" sz="1400" dirty="0">
                <a:latin typeface="メイリオ" panose="020B0604030504040204" pitchFamily="50" charset="-128"/>
                <a:ea typeface="メイリオ" panose="020B0604030504040204" pitchFamily="50" charset="-128"/>
              </a:rPr>
              <a:t>相談支援従事者指導者養成研修会（フォローアップ）</a:t>
            </a:r>
            <a:endParaRPr lang="en-US" altLang="ja-JP" sz="1400"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CFF691C4-B196-487F-636B-D4E8A69F2AF9}"/>
              </a:ext>
            </a:extLst>
          </p:cNvPr>
          <p:cNvSpPr txBox="1"/>
          <p:nvPr/>
        </p:nvSpPr>
        <p:spPr>
          <a:xfrm>
            <a:off x="1849579" y="3006158"/>
            <a:ext cx="9143999" cy="12770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BIZ UDPゴシック" panose="020B0400000000000000" pitchFamily="50" charset="-128"/>
                <a:ea typeface="BIZ UDPゴシック" panose="020B0400000000000000" pitchFamily="50" charset="-128"/>
              </a:rPr>
              <a:t>～国研修受講後からこれまでの取り組み～</a:t>
            </a:r>
          </a:p>
        </p:txBody>
      </p:sp>
      <p:sp>
        <p:nvSpPr>
          <p:cNvPr id="7" name="タイトル 1">
            <a:extLst>
              <a:ext uri="{FF2B5EF4-FFF2-40B4-BE49-F238E27FC236}">
                <a16:creationId xmlns:a16="http://schemas.microsoft.com/office/drawing/2014/main" id="{10D00778-3D3E-2EB2-8948-7D9B6F71DFC0}"/>
              </a:ext>
            </a:extLst>
          </p:cNvPr>
          <p:cNvSpPr txBox="1">
            <a:spLocks/>
          </p:cNvSpPr>
          <p:nvPr/>
        </p:nvSpPr>
        <p:spPr>
          <a:xfrm>
            <a:off x="1739487" y="2649927"/>
            <a:ext cx="8713023" cy="8211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愛媛県の取り組みについて</a:t>
            </a:r>
          </a:p>
        </p:txBody>
      </p:sp>
      <p:sp>
        <p:nvSpPr>
          <p:cNvPr id="9" name="字幕 2">
            <a:extLst>
              <a:ext uri="{FF2B5EF4-FFF2-40B4-BE49-F238E27FC236}">
                <a16:creationId xmlns:a16="http://schemas.microsoft.com/office/drawing/2014/main" id="{D4B4C7C7-44CD-3237-61B9-ACE7A007730A}"/>
              </a:ext>
            </a:extLst>
          </p:cNvPr>
          <p:cNvSpPr txBox="1">
            <a:spLocks/>
          </p:cNvSpPr>
          <p:nvPr/>
        </p:nvSpPr>
        <p:spPr>
          <a:xfrm>
            <a:off x="7915275" y="5463404"/>
            <a:ext cx="4125667" cy="956972"/>
          </a:xfrm>
          <a:prstGeom prst="rect">
            <a:avLst/>
          </a:prstGeom>
        </p:spPr>
        <p:txBody>
          <a:bodyPr vert="horz" lIns="91440" tIns="45721" rIns="91440" bIns="45721"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latin typeface="BIZ UDPゴシック" panose="020B0400000000000000" pitchFamily="50" charset="-128"/>
                <a:ea typeface="BIZ UDPゴシック" panose="020B0400000000000000" pitchFamily="50" charset="-128"/>
              </a:rPr>
              <a:t>社会福祉法人　光と風</a:t>
            </a:r>
            <a:endParaRPr lang="en-US" altLang="ja-JP" dirty="0">
              <a:latin typeface="BIZ UDPゴシック" panose="020B0400000000000000" pitchFamily="50" charset="-128"/>
              <a:ea typeface="BIZ UDPゴシック" panose="020B0400000000000000" pitchFamily="50" charset="-128"/>
            </a:endParaRPr>
          </a:p>
          <a:p>
            <a:pPr algn="l"/>
            <a:r>
              <a:rPr lang="ja-JP" altLang="en-US" dirty="0">
                <a:latin typeface="BIZ UDPゴシック" panose="020B0400000000000000" pitchFamily="50" charset="-128"/>
                <a:ea typeface="BIZ UDPゴシック" panose="020B0400000000000000" pitchFamily="50" charset="-128"/>
              </a:rPr>
              <a:t>相談支援事業所　光と風</a:t>
            </a:r>
            <a:endParaRPr lang="en-US" altLang="ja-JP" dirty="0">
              <a:latin typeface="BIZ UDPゴシック" panose="020B0400000000000000" pitchFamily="50" charset="-128"/>
              <a:ea typeface="BIZ UDPゴシック" panose="020B0400000000000000" pitchFamily="50" charset="-128"/>
            </a:endParaRPr>
          </a:p>
          <a:p>
            <a:pPr algn="l"/>
            <a:r>
              <a:rPr lang="ja-JP" altLang="en-US" dirty="0">
                <a:latin typeface="BIZ UDPゴシック" panose="020B0400000000000000" pitchFamily="50" charset="-128"/>
                <a:ea typeface="BIZ UDPゴシック" panose="020B0400000000000000" pitchFamily="50" charset="-128"/>
              </a:rPr>
              <a:t>主任相談支援専門員　大西 未佳</a:t>
            </a:r>
            <a:endParaRPr lang="en-US" altLang="ja-JP"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001F69CC-1203-2EC2-F112-D3FC1CE3C337}"/>
              </a:ext>
            </a:extLst>
          </p:cNvPr>
          <p:cNvPicPr>
            <a:picLocks noChangeAspect="1"/>
          </p:cNvPicPr>
          <p:nvPr/>
        </p:nvPicPr>
        <p:blipFill>
          <a:blip r:embed="rId2"/>
          <a:stretch>
            <a:fillRect/>
          </a:stretch>
        </p:blipFill>
        <p:spPr>
          <a:xfrm>
            <a:off x="6649240" y="5239710"/>
            <a:ext cx="1268123" cy="1180666"/>
          </a:xfrm>
          <a:prstGeom prst="rect">
            <a:avLst/>
          </a:prstGeom>
        </p:spPr>
      </p:pic>
    </p:spTree>
    <p:extLst>
      <p:ext uri="{BB962C8B-B14F-4D97-AF65-F5344CB8AC3E}">
        <p14:creationId xmlns:p14="http://schemas.microsoft.com/office/powerpoint/2010/main" val="614788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87E612A9-A77B-CE37-610D-F54B9A5B82BE}"/>
              </a:ext>
            </a:extLst>
          </p:cNvPr>
          <p:cNvSpPr txBox="1">
            <a:spLocks/>
          </p:cNvSpPr>
          <p:nvPr/>
        </p:nvSpPr>
        <p:spPr>
          <a:xfrm>
            <a:off x="677332" y="240145"/>
            <a:ext cx="10972800" cy="1228436"/>
          </a:xfrm>
          <a:prstGeom prst="rect">
            <a:avLst/>
          </a:prstGeom>
        </p:spPr>
        <p:txBody>
          <a:bodyPr vert="horz" lIns="0" rIns="0" bIns="0" rtlCol="0" anchor="b">
            <a:normAutofit/>
          </a:bodyPr>
          <a:lst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a:lstStyle>
          <a:p>
            <a:r>
              <a:rPr lang="en-US" altLang="ja-JP" sz="3800" b="1" dirty="0">
                <a:latin typeface="BIZ UDPゴシック" panose="020B0400000000000000" pitchFamily="50" charset="-128"/>
                <a:ea typeface="BIZ UDPゴシック" panose="020B0400000000000000" pitchFamily="50" charset="-128"/>
              </a:rPr>
              <a:t>R6.6.21</a:t>
            </a:r>
            <a:r>
              <a:rPr lang="ja-JP" altLang="en-US" sz="3800" b="1" dirty="0">
                <a:latin typeface="BIZ UDPゴシック" panose="020B0400000000000000" pitchFamily="50" charset="-128"/>
                <a:ea typeface="BIZ UDPゴシック" panose="020B0400000000000000" pitchFamily="50" charset="-128"/>
              </a:rPr>
              <a:t>国研修でみなさんにお伝えした</a:t>
            </a:r>
            <a:endParaRPr lang="en-US" altLang="ja-JP" sz="3800" b="1" dirty="0">
              <a:latin typeface="BIZ UDPゴシック" panose="020B0400000000000000" pitchFamily="50" charset="-128"/>
              <a:ea typeface="BIZ UDPゴシック" panose="020B0400000000000000" pitchFamily="50" charset="-128"/>
            </a:endParaRPr>
          </a:p>
          <a:p>
            <a:pPr>
              <a:spcBef>
                <a:spcPts val="600"/>
              </a:spcBef>
            </a:pPr>
            <a:r>
              <a:rPr lang="ja-JP" altLang="en-US" sz="3800" b="1" dirty="0">
                <a:latin typeface="BIZ UDPゴシック" panose="020B0400000000000000" pitchFamily="50" charset="-128"/>
                <a:ea typeface="BIZ UDPゴシック" panose="020B0400000000000000" pitchFamily="50" charset="-128"/>
              </a:rPr>
              <a:t>取り組んでいる事　その後どうなったか？</a:t>
            </a:r>
          </a:p>
        </p:txBody>
      </p:sp>
      <p:sp>
        <p:nvSpPr>
          <p:cNvPr id="5" name="テキスト ボックス 4">
            <a:extLst>
              <a:ext uri="{FF2B5EF4-FFF2-40B4-BE49-F238E27FC236}">
                <a16:creationId xmlns:a16="http://schemas.microsoft.com/office/drawing/2014/main" id="{C440956E-1956-1E9C-02FC-D251860FDC2F}"/>
              </a:ext>
            </a:extLst>
          </p:cNvPr>
          <p:cNvSpPr txBox="1"/>
          <p:nvPr/>
        </p:nvSpPr>
        <p:spPr>
          <a:xfrm>
            <a:off x="677332" y="1816303"/>
            <a:ext cx="10655685" cy="4693593"/>
          </a:xfrm>
          <a:prstGeom prst="rect">
            <a:avLst/>
          </a:prstGeom>
          <a:noFill/>
          <a:ln>
            <a:noFill/>
          </a:ln>
        </p:spPr>
        <p:txBody>
          <a:bodyPr wrap="square" rtlCol="0">
            <a:spAutoFit/>
          </a:bodyPr>
          <a:lstStyle/>
          <a:p>
            <a:r>
              <a:rPr kumimoji="1" lang="ja-JP" altLang="en-US" sz="2400" b="1" dirty="0">
                <a:solidFill>
                  <a:schemeClr val="tx2"/>
                </a:solidFill>
                <a:latin typeface="BIZ UDPゴシック" panose="020B0400000000000000" pitchFamily="50" charset="-128"/>
                <a:ea typeface="BIZ UDPゴシック" panose="020B0400000000000000" pitchFamily="50" charset="-128"/>
              </a:rPr>
              <a:t>愛媛県自立支援協議会人材育成・相談支援部会での取り組み</a:t>
            </a: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r>
              <a:rPr kumimoji="1" lang="ja-JP" altLang="en-US" sz="2200" dirty="0">
                <a:latin typeface="BIZ UDPゴシック" panose="020B0400000000000000" pitchFamily="50" charset="-128"/>
                <a:ea typeface="BIZ UDPゴシック" panose="020B0400000000000000" pitchFamily="50" charset="-128"/>
              </a:rPr>
              <a:t>◎人材育成ビジョンの見直し</a:t>
            </a:r>
            <a:endParaRPr kumimoji="1" lang="en-US" altLang="ja-JP" sz="2200" dirty="0">
              <a:latin typeface="BIZ UDPゴシック" panose="020B0400000000000000" pitchFamily="50" charset="-128"/>
              <a:ea typeface="BIZ UDPゴシック" panose="020B0400000000000000" pitchFamily="50" charset="-128"/>
            </a:endParaRPr>
          </a:p>
          <a:p>
            <a:r>
              <a:rPr kumimoji="1" lang="ja-JP" altLang="en-US" sz="2200" dirty="0">
                <a:latin typeface="BIZ UDPゴシック" panose="020B0400000000000000" pitchFamily="50" charset="-128"/>
                <a:ea typeface="BIZ UDPゴシック" panose="020B0400000000000000" pitchFamily="50" charset="-128"/>
              </a:rPr>
              <a:t>　・それぞれの役割を明確に</a:t>
            </a:r>
            <a:endParaRPr kumimoji="1" lang="en-US" altLang="ja-JP" sz="2200" dirty="0">
              <a:latin typeface="BIZ UDPゴシック" panose="020B0400000000000000" pitchFamily="50" charset="-128"/>
              <a:ea typeface="BIZ UDPゴシック" panose="020B0400000000000000" pitchFamily="50" charset="-128"/>
            </a:endParaRPr>
          </a:p>
          <a:p>
            <a:r>
              <a:rPr kumimoji="1" lang="ja-JP" altLang="en-US" sz="2200" dirty="0">
                <a:latin typeface="BIZ UDPゴシック" panose="020B0400000000000000" pitchFamily="50" charset="-128"/>
                <a:ea typeface="BIZ UDPゴシック" panose="020B0400000000000000" pitchFamily="50" charset="-128"/>
              </a:rPr>
              <a:t>　・養成研修の目指すべき方向性を明確に</a:t>
            </a:r>
            <a:endParaRPr kumimoji="1" lang="en-US" altLang="ja-JP" sz="2200" dirty="0">
              <a:latin typeface="BIZ UDPゴシック" panose="020B0400000000000000" pitchFamily="50" charset="-128"/>
              <a:ea typeface="BIZ UDPゴシック" panose="020B0400000000000000" pitchFamily="50" charset="-128"/>
            </a:endParaRPr>
          </a:p>
          <a:p>
            <a:r>
              <a:rPr kumimoji="1" lang="ja-JP" altLang="en-US" sz="2200" dirty="0">
                <a:latin typeface="BIZ UDPゴシック" panose="020B0400000000000000" pitchFamily="50" charset="-128"/>
                <a:ea typeface="BIZ UDPゴシック" panose="020B0400000000000000" pitchFamily="50" charset="-128"/>
              </a:rPr>
              <a:t>　・私たちの拠り所となるように　　　　　</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できました！！</a:t>
            </a:r>
            <a:endParaRPr kumimoji="1" lang="en-US" altLang="ja-JP" sz="2800" b="1" dirty="0">
              <a:solidFill>
                <a:srgbClr val="FF0000"/>
              </a:solidFill>
              <a:latin typeface="BIZ UDPゴシック" panose="020B0400000000000000" pitchFamily="50" charset="-128"/>
              <a:ea typeface="BIZ UDPゴシック" panose="020B0400000000000000" pitchFamily="50" charset="-128"/>
            </a:endParaRPr>
          </a:p>
          <a:p>
            <a:pPr>
              <a:spcBef>
                <a:spcPts val="1800"/>
              </a:spcBef>
            </a:pPr>
            <a:r>
              <a:rPr kumimoji="1" lang="ja-JP" altLang="en-US" sz="2200" dirty="0">
                <a:latin typeface="BIZ UDPゴシック" panose="020B0400000000000000" pitchFamily="50" charset="-128"/>
                <a:ea typeface="BIZ UDPゴシック" panose="020B0400000000000000" pitchFamily="50" charset="-128"/>
              </a:rPr>
              <a:t>◎人材育成について市町の理解を求める活動及び市町の自立支援協議会の活性化　→　自立支援協議会の連絡会を企画　　　　</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やりました！！</a:t>
            </a:r>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200" dirty="0">
              <a:latin typeface="BIZ UDPゴシック" panose="020B0400000000000000" pitchFamily="50" charset="-128"/>
              <a:ea typeface="BIZ UDPゴシック" panose="020B0400000000000000" pitchFamily="50" charset="-128"/>
            </a:endParaRPr>
          </a:p>
          <a:p>
            <a:r>
              <a:rPr kumimoji="1" lang="ja-JP" altLang="en-US" sz="2400" b="1" dirty="0">
                <a:solidFill>
                  <a:schemeClr val="tx2"/>
                </a:solidFill>
                <a:latin typeface="BIZ UDPゴシック" panose="020B0400000000000000" pitchFamily="50" charset="-128"/>
                <a:ea typeface="BIZ UDPゴシック" panose="020B0400000000000000" pitchFamily="50" charset="-128"/>
              </a:rPr>
              <a:t>愛媛県相談支援専門員協会（</a:t>
            </a:r>
            <a:r>
              <a:rPr kumimoji="1" lang="en-US" altLang="ja-JP" sz="2400" b="1" dirty="0">
                <a:solidFill>
                  <a:schemeClr val="tx2"/>
                </a:solidFill>
                <a:latin typeface="BIZ UDPゴシック" panose="020B0400000000000000" pitchFamily="50" charset="-128"/>
                <a:ea typeface="BIZ UDPゴシック" panose="020B0400000000000000" pitchFamily="50" charset="-128"/>
              </a:rPr>
              <a:t>ESK</a:t>
            </a:r>
            <a:r>
              <a:rPr kumimoji="1" lang="ja-JP" altLang="en-US" sz="2400" b="1" dirty="0">
                <a:solidFill>
                  <a:schemeClr val="tx2"/>
                </a:solidFill>
                <a:latin typeface="BIZ UDPゴシック" panose="020B0400000000000000" pitchFamily="50" charset="-128"/>
                <a:ea typeface="BIZ UDPゴシック" panose="020B0400000000000000" pitchFamily="50" charset="-128"/>
              </a:rPr>
              <a:t>）での取り組み</a:t>
            </a: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r>
              <a:rPr kumimoji="1" lang="ja-JP" altLang="en-US" sz="2200" dirty="0">
                <a:latin typeface="BIZ UDPゴシック" panose="020B0400000000000000" pitchFamily="50" charset="-128"/>
                <a:ea typeface="BIZ UDPゴシック" panose="020B0400000000000000" pitchFamily="50" charset="-128"/>
              </a:rPr>
              <a:t>・連携を促進し、互いの資質向上を図るための仕組み作り</a:t>
            </a:r>
            <a:endParaRPr kumimoji="1" lang="en-US" altLang="ja-JP" sz="2200" dirty="0">
              <a:latin typeface="BIZ UDPゴシック" panose="020B0400000000000000" pitchFamily="50" charset="-128"/>
              <a:ea typeface="BIZ UDPゴシック" panose="020B0400000000000000" pitchFamily="50" charset="-128"/>
            </a:endParaRPr>
          </a:p>
          <a:p>
            <a:r>
              <a:rPr kumimoji="1" lang="ja-JP" altLang="en-US" sz="2200" b="1" dirty="0">
                <a:solidFill>
                  <a:srgbClr val="FF0000"/>
                </a:solidFill>
                <a:latin typeface="BIZ UDPゴシック" panose="020B0400000000000000" pitchFamily="50" charset="-128"/>
                <a:ea typeface="BIZ UDPゴシック" panose="020B0400000000000000" pitchFamily="50" charset="-128"/>
              </a:rPr>
              <a:t>社会福祉士会と協働し、自立支援協議会をテーマに</a:t>
            </a:r>
            <a:r>
              <a:rPr lang="ja-JP" altLang="en-US" sz="2200" b="1" dirty="0">
                <a:solidFill>
                  <a:srgbClr val="FF0000"/>
                </a:solidFill>
                <a:latin typeface="BIZ UDPゴシック" panose="020B0400000000000000" pitchFamily="50" charset="-128"/>
                <a:ea typeface="BIZ UDPゴシック" panose="020B0400000000000000" pitchFamily="50" charset="-128"/>
              </a:rPr>
              <a:t>サービス管理責任者・児童発達支援管理責任者研修受講者のフォローアップ 研修を開催</a:t>
            </a:r>
            <a:endParaRPr kumimoji="1" lang="en-US" altLang="ja-JP" sz="2200" b="1"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6860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F65D7-FCEE-DC13-E007-CDF504CB0255}"/>
            </a:ext>
          </a:extLst>
        </p:cNvPr>
        <p:cNvGrpSpPr/>
        <p:nvPr/>
      </p:nvGrpSpPr>
      <p:grpSpPr>
        <a:xfrm>
          <a:off x="0" y="0"/>
          <a:ext cx="0" cy="0"/>
          <a:chOff x="0" y="0"/>
          <a:chExt cx="0" cy="0"/>
        </a:xfrm>
      </p:grpSpPr>
      <p:sp>
        <p:nvSpPr>
          <p:cNvPr id="4" name="タイトル 2">
            <a:extLst>
              <a:ext uri="{FF2B5EF4-FFF2-40B4-BE49-F238E27FC236}">
                <a16:creationId xmlns:a16="http://schemas.microsoft.com/office/drawing/2014/main" id="{196488DE-F987-CA14-4459-FC2DE0E2C865}"/>
              </a:ext>
            </a:extLst>
          </p:cNvPr>
          <p:cNvSpPr txBox="1">
            <a:spLocks/>
          </p:cNvSpPr>
          <p:nvPr/>
        </p:nvSpPr>
        <p:spPr>
          <a:xfrm>
            <a:off x="677332" y="240145"/>
            <a:ext cx="10972800" cy="729673"/>
          </a:xfrm>
          <a:prstGeom prst="rect">
            <a:avLst/>
          </a:prstGeom>
        </p:spPr>
        <p:txBody>
          <a:bodyPr vert="horz" lIns="0" rIns="0" bIns="0" rtlCol="0" anchor="b">
            <a:normAutofit/>
          </a:bodyPr>
          <a:lst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a:lstStyle>
          <a:p>
            <a:r>
              <a:rPr lang="ja-JP" altLang="en-US" sz="3800" b="1" dirty="0">
                <a:latin typeface="BIZ UDPゴシック" panose="020B0400000000000000" pitchFamily="50" charset="-128"/>
                <a:ea typeface="BIZ UDPゴシック" panose="020B0400000000000000" pitchFamily="50" charset="-128"/>
              </a:rPr>
              <a:t>取り組みを通して感じた事、これからの課題</a:t>
            </a:r>
            <a:endParaRPr lang="en-US" altLang="ja-JP" sz="38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3D37F44-54D7-E651-5D6A-30761AFDD11A}"/>
              </a:ext>
            </a:extLst>
          </p:cNvPr>
          <p:cNvSpPr txBox="1"/>
          <p:nvPr/>
        </p:nvSpPr>
        <p:spPr>
          <a:xfrm>
            <a:off x="443219" y="1506670"/>
            <a:ext cx="11305561" cy="4478149"/>
          </a:xfrm>
          <a:prstGeom prst="rect">
            <a:avLst/>
          </a:prstGeom>
          <a:noFill/>
          <a:ln>
            <a:noFill/>
          </a:ln>
        </p:spPr>
        <p:txBody>
          <a:bodyPr wrap="square" rtlCol="0">
            <a:spAutoFit/>
          </a:bodyPr>
          <a:lstStyle/>
          <a:p>
            <a:r>
              <a:rPr kumimoji="1" lang="ja-JP" altLang="en-US" sz="2400" b="1" dirty="0">
                <a:solidFill>
                  <a:schemeClr val="tx2"/>
                </a:solidFill>
                <a:latin typeface="BIZ UDPゴシック" panose="020B0400000000000000" pitchFamily="50" charset="-128"/>
                <a:ea typeface="BIZ UDPゴシック" panose="020B0400000000000000" pitchFamily="50" charset="-128"/>
              </a:rPr>
              <a:t>国研修の学びや気づきを自県の人たちと共有することの大切さ</a:t>
            </a: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r>
              <a:rPr kumimoji="1" lang="ja-JP" altLang="en-US" sz="2200" dirty="0">
                <a:latin typeface="BIZ UDPゴシック" panose="020B0400000000000000" pitchFamily="50" charset="-128"/>
                <a:ea typeface="BIZ UDPゴシック" panose="020B0400000000000000" pitchFamily="50" charset="-128"/>
              </a:rPr>
              <a:t>（自県の共有は目的としてわかっていたけど）これまで自己研鑽で受講していたことを反省。　　　　　</a:t>
            </a:r>
            <a:endParaRPr kumimoji="1" lang="en-US" altLang="ja-JP" sz="2800" b="1" dirty="0">
              <a:solidFill>
                <a:srgbClr val="FF0000"/>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2400" b="1" dirty="0">
                <a:solidFill>
                  <a:schemeClr val="tx2"/>
                </a:solidFill>
                <a:latin typeface="BIZ UDPゴシック" panose="020B0400000000000000" pitchFamily="50" charset="-128"/>
                <a:ea typeface="BIZ UDPゴシック" panose="020B0400000000000000" pitchFamily="50" charset="-128"/>
              </a:rPr>
              <a:t>他県の皆さんとの繋がりをフルに活かす</a:t>
            </a: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2200" dirty="0">
                <a:latin typeface="BIZ UDPゴシック" panose="020B0400000000000000" pitchFamily="50" charset="-128"/>
                <a:ea typeface="BIZ UDPゴシック" panose="020B0400000000000000" pitchFamily="50" charset="-128"/>
              </a:rPr>
              <a:t>いいな　と思った取り組みを、いいなで終わらせず自県で具現化。（グループの皆さんありがとうございます）</a:t>
            </a:r>
            <a:endParaRPr kumimoji="1" lang="en-US" altLang="ja-JP" sz="22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2400" b="1" dirty="0">
                <a:solidFill>
                  <a:schemeClr val="tx2"/>
                </a:solidFill>
                <a:latin typeface="BIZ UDPゴシック" panose="020B0400000000000000" pitchFamily="50" charset="-128"/>
                <a:ea typeface="BIZ UDPゴシック" panose="020B0400000000000000" pitchFamily="50" charset="-128"/>
              </a:rPr>
              <a:t>とにかく会って話し合う</a:t>
            </a: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2200" dirty="0">
                <a:latin typeface="BIZ UDPゴシック" panose="020B0400000000000000" pitchFamily="50" charset="-128"/>
                <a:ea typeface="BIZ UDPゴシック" panose="020B0400000000000000" pitchFamily="50" charset="-128"/>
              </a:rPr>
              <a:t>行政、ベテラン、中心的に活動されている人、これからの人。考えは違うけど、愛媛をよくしたいという気持ちは同じ　→　考えの違う人も検討の仲間に</a:t>
            </a:r>
            <a:endParaRPr kumimoji="1" lang="en-US" altLang="ja-JP" sz="22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2400" b="1" dirty="0">
                <a:solidFill>
                  <a:srgbClr val="FF0000"/>
                </a:solidFill>
                <a:latin typeface="BIZ UDPゴシック" panose="020B0400000000000000" pitchFamily="50" charset="-128"/>
                <a:ea typeface="BIZ UDPゴシック" panose="020B0400000000000000" pitchFamily="50" charset="-128"/>
              </a:rPr>
              <a:t>これからの課題</a:t>
            </a:r>
            <a:endParaRPr kumimoji="1" lang="en-US" altLang="ja-JP" sz="2400" b="1" dirty="0">
              <a:solidFill>
                <a:srgbClr val="FF0000"/>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2200" dirty="0">
                <a:latin typeface="BIZ UDPゴシック" panose="020B0400000000000000" pitchFamily="50" charset="-128"/>
                <a:ea typeface="BIZ UDPゴシック" panose="020B0400000000000000" pitchFamily="50" charset="-128"/>
              </a:rPr>
              <a:t>・新人材育成ビジョンを県内に浸透させたい。</a:t>
            </a:r>
            <a:endParaRPr kumimoji="1" lang="en-US" altLang="ja-JP" sz="22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2200" dirty="0">
                <a:latin typeface="BIZ UDPゴシック" panose="020B0400000000000000" pitchFamily="50" charset="-128"/>
                <a:ea typeface="BIZ UDPゴシック" panose="020B0400000000000000" pitchFamily="50" charset="-128"/>
              </a:rPr>
              <a:t>・オール愛媛の体制づくり。まずはアドバイザー事業から。</a:t>
            </a:r>
            <a:endParaRPr kumimoji="1" lang="en-US" altLang="ja-JP" sz="2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4562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60C78A-268C-34B3-7DE0-3A4D7990CD4F}"/>
              </a:ext>
            </a:extLst>
          </p:cNvPr>
          <p:cNvSpPr>
            <a:spLocks noGrp="1"/>
          </p:cNvSpPr>
          <p:nvPr>
            <p:ph type="ctrTitle"/>
          </p:nvPr>
        </p:nvSpPr>
        <p:spPr>
          <a:xfrm>
            <a:off x="1201479" y="1388176"/>
            <a:ext cx="9466521" cy="3343311"/>
          </a:xfrm>
        </p:spPr>
        <p:txBody>
          <a:bodyPr>
            <a:normAutofit/>
          </a:bodyPr>
          <a:lstStyle/>
          <a:p>
            <a:r>
              <a:rPr kumimoji="1" lang="ja-JP" altLang="en-US" sz="4800" dirty="0">
                <a:latin typeface="BIZ UDPゴシック" panose="020B0400000000000000" pitchFamily="50" charset="-128"/>
                <a:ea typeface="BIZ UDPゴシック" panose="020B0400000000000000" pitchFamily="50" charset="-128"/>
              </a:rPr>
              <a:t>ケアマネジメント基礎コースの</a:t>
            </a:r>
            <a:br>
              <a:rPr kumimoji="1" lang="en-US" altLang="ja-JP" sz="4800" dirty="0">
                <a:latin typeface="BIZ UDPゴシック" panose="020B0400000000000000" pitchFamily="50" charset="-128"/>
                <a:ea typeface="BIZ UDPゴシック" panose="020B0400000000000000" pitchFamily="50" charset="-128"/>
              </a:rPr>
            </a:br>
            <a:r>
              <a:rPr kumimoji="1" lang="ja-JP" altLang="en-US" sz="4800" dirty="0">
                <a:latin typeface="BIZ UDPゴシック" panose="020B0400000000000000" pitchFamily="50" charset="-128"/>
                <a:ea typeface="BIZ UDPゴシック" panose="020B0400000000000000" pitchFamily="50" charset="-128"/>
              </a:rPr>
              <a:t>本日メニューは、ここまでです。</a:t>
            </a:r>
            <a:br>
              <a:rPr kumimoji="1" lang="en-US" altLang="ja-JP" sz="4800" dirty="0">
                <a:latin typeface="BIZ UDPゴシック" panose="020B0400000000000000" pitchFamily="50" charset="-128"/>
                <a:ea typeface="BIZ UDPゴシック" panose="020B0400000000000000" pitchFamily="50" charset="-128"/>
              </a:rPr>
            </a:br>
            <a:br>
              <a:rPr kumimoji="1" lang="en-US" altLang="ja-JP" sz="4800" dirty="0">
                <a:latin typeface="BIZ UDPゴシック" panose="020B0400000000000000" pitchFamily="50" charset="-128"/>
                <a:ea typeface="BIZ UDPゴシック" panose="020B0400000000000000" pitchFamily="50" charset="-128"/>
              </a:rPr>
            </a:br>
            <a:r>
              <a:rPr kumimoji="1" lang="ja-JP" altLang="en-US" sz="4800" dirty="0">
                <a:latin typeface="BIZ UDPゴシック" panose="020B0400000000000000" pitchFamily="50" charset="-128"/>
                <a:ea typeface="BIZ UDPゴシック" panose="020B0400000000000000" pitchFamily="50" charset="-128"/>
              </a:rPr>
              <a:t>大変お疲れさまでした。</a:t>
            </a:r>
          </a:p>
        </p:txBody>
      </p:sp>
    </p:spTree>
    <p:extLst>
      <p:ext uri="{BB962C8B-B14F-4D97-AF65-F5344CB8AC3E}">
        <p14:creationId xmlns:p14="http://schemas.microsoft.com/office/powerpoint/2010/main" val="119157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4FE6A55-7605-E468-53C1-CADC4180FB02}"/>
              </a:ext>
            </a:extLst>
          </p:cNvPr>
          <p:cNvSpPr>
            <a:spLocks noGrp="1"/>
          </p:cNvSpPr>
          <p:nvPr>
            <p:ph type="sldNum" sz="quarter" idx="12"/>
          </p:nvPr>
        </p:nvSpPr>
        <p:spPr>
          <a:xfrm>
            <a:off x="9448800" y="6494573"/>
            <a:ext cx="2743200" cy="365125"/>
          </a:xfrm>
        </p:spPr>
        <p:txBody>
          <a:bodyPr/>
          <a:lstStyle/>
          <a:p>
            <a:fld id="{37E5972D-A0AF-46CE-8DED-30C059512C1A}" type="slidenum">
              <a:rPr kumimoji="1" lang="ja-JP" altLang="en-US" smtClean="0"/>
              <a:t>4</a:t>
            </a:fld>
            <a:endParaRPr kumimoji="1" lang="ja-JP" altLang="en-US" dirty="0"/>
          </a:p>
        </p:txBody>
      </p:sp>
      <p:pic>
        <p:nvPicPr>
          <p:cNvPr id="3" name="図 2">
            <a:extLst>
              <a:ext uri="{FF2B5EF4-FFF2-40B4-BE49-F238E27FC236}">
                <a16:creationId xmlns:a16="http://schemas.microsoft.com/office/drawing/2014/main" id="{73A3EF0C-73DC-865F-6141-B893E4AADE01}"/>
              </a:ext>
            </a:extLst>
          </p:cNvPr>
          <p:cNvPicPr>
            <a:picLocks noChangeAspect="1"/>
          </p:cNvPicPr>
          <p:nvPr/>
        </p:nvPicPr>
        <p:blipFill>
          <a:blip r:embed="rId2"/>
          <a:stretch>
            <a:fillRect/>
          </a:stretch>
        </p:blipFill>
        <p:spPr>
          <a:xfrm>
            <a:off x="177997" y="0"/>
            <a:ext cx="11836006" cy="6858000"/>
          </a:xfrm>
          <a:prstGeom prst="rect">
            <a:avLst/>
          </a:prstGeom>
        </p:spPr>
      </p:pic>
      <p:sp>
        <p:nvSpPr>
          <p:cNvPr id="5" name="四角形: 角を丸くする 4">
            <a:extLst>
              <a:ext uri="{FF2B5EF4-FFF2-40B4-BE49-F238E27FC236}">
                <a16:creationId xmlns:a16="http://schemas.microsoft.com/office/drawing/2014/main" id="{7185EBC0-A8D3-3612-77EB-D96BCD1ABCAC}"/>
              </a:ext>
            </a:extLst>
          </p:cNvPr>
          <p:cNvSpPr/>
          <p:nvPr/>
        </p:nvSpPr>
        <p:spPr>
          <a:xfrm>
            <a:off x="74427" y="499730"/>
            <a:ext cx="12014791" cy="2594344"/>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1D37BFD-6F62-45EE-A55D-D8B792FFAB5D}"/>
              </a:ext>
            </a:extLst>
          </p:cNvPr>
          <p:cNvSpPr txBox="1"/>
          <p:nvPr/>
        </p:nvSpPr>
        <p:spPr>
          <a:xfrm>
            <a:off x="2659116" y="2354317"/>
            <a:ext cx="2522483" cy="646331"/>
          </a:xfrm>
          <a:prstGeom prst="rect">
            <a:avLst/>
          </a:prstGeom>
          <a:noFill/>
        </p:spPr>
        <p:txBody>
          <a:bodyPr wrap="square" rtlCol="0">
            <a:spAutoFit/>
          </a:bodyPr>
          <a:lstStyle/>
          <a:p>
            <a:r>
              <a:rPr kumimoji="1" lang="ja-JP" altLang="en-US" dirty="0">
                <a:solidFill>
                  <a:srgbClr val="C00000"/>
                </a:solidFill>
              </a:rPr>
              <a:t>＊体制整備については</a:t>
            </a:r>
            <a:endParaRPr kumimoji="1" lang="en-US" altLang="ja-JP" dirty="0">
              <a:solidFill>
                <a:srgbClr val="C00000"/>
              </a:solidFill>
            </a:endParaRPr>
          </a:p>
          <a:p>
            <a:r>
              <a:rPr kumimoji="1" lang="ja-JP" altLang="en-US" dirty="0">
                <a:solidFill>
                  <a:srgbClr val="C00000"/>
                </a:solidFill>
              </a:rPr>
              <a:t>　実践報告</a:t>
            </a:r>
            <a:r>
              <a:rPr kumimoji="1" lang="en-US" altLang="ja-JP" dirty="0">
                <a:solidFill>
                  <a:srgbClr val="C00000"/>
                </a:solidFill>
              </a:rPr>
              <a:t>Ⅲ</a:t>
            </a:r>
            <a:r>
              <a:rPr kumimoji="1" lang="ja-JP" altLang="en-US" dirty="0">
                <a:solidFill>
                  <a:srgbClr val="C00000"/>
                </a:solidFill>
              </a:rPr>
              <a:t>で！</a:t>
            </a:r>
          </a:p>
        </p:txBody>
      </p:sp>
    </p:spTree>
    <p:extLst>
      <p:ext uri="{BB962C8B-B14F-4D97-AF65-F5344CB8AC3E}">
        <p14:creationId xmlns:p14="http://schemas.microsoft.com/office/powerpoint/2010/main" val="390341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F4354D-1E77-B834-E90D-40E19CBAACC1}"/>
              </a:ext>
            </a:extLst>
          </p:cNvPr>
          <p:cNvSpPr>
            <a:spLocks noGrp="1"/>
          </p:cNvSpPr>
          <p:nvPr>
            <p:ph type="title"/>
          </p:nvPr>
        </p:nvSpPr>
        <p:spPr>
          <a:xfrm>
            <a:off x="838200" y="365126"/>
            <a:ext cx="10515600" cy="890752"/>
          </a:xfrm>
        </p:spPr>
        <p:txBody>
          <a:bodyPr>
            <a:normAutofit/>
          </a:bodyPr>
          <a:lstStyle/>
          <a:p>
            <a:pPr algn="ctr"/>
            <a:r>
              <a:rPr kumimoji="1" lang="ja-JP" altLang="en-US" sz="3600" b="1" dirty="0">
                <a:latin typeface="BIZ UDPゴシック" panose="020B0400000000000000" pitchFamily="50" charset="-128"/>
                <a:ea typeface="BIZ UDPゴシック" panose="020B0400000000000000" pitchFamily="50" charset="-128"/>
              </a:rPr>
              <a:t>アイスブレイク（自己紹介）　１１：２０～１１：２５</a:t>
            </a:r>
          </a:p>
        </p:txBody>
      </p:sp>
      <p:sp>
        <p:nvSpPr>
          <p:cNvPr id="3" name="コンテンツ プレースホルダー 2">
            <a:extLst>
              <a:ext uri="{FF2B5EF4-FFF2-40B4-BE49-F238E27FC236}">
                <a16:creationId xmlns:a16="http://schemas.microsoft.com/office/drawing/2014/main" id="{8A8BE2E4-2871-6584-969C-8791666E3B42}"/>
              </a:ext>
            </a:extLst>
          </p:cNvPr>
          <p:cNvSpPr>
            <a:spLocks noGrp="1"/>
          </p:cNvSpPr>
          <p:nvPr>
            <p:ph idx="1"/>
          </p:nvPr>
        </p:nvSpPr>
        <p:spPr>
          <a:xfrm>
            <a:off x="357353" y="1355835"/>
            <a:ext cx="11624440" cy="5265682"/>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endParaRPr kumimoji="1" lang="en-US" altLang="ja-JP" b="1" dirty="0">
              <a:latin typeface="BIZ UDPゴシック" panose="020B0400000000000000" pitchFamily="50" charset="-128"/>
              <a:ea typeface="BIZ UDPゴシック" panose="020B0400000000000000" pitchFamily="50" charset="-128"/>
            </a:endParaRPr>
          </a:p>
          <a:p>
            <a:pPr marL="514350" indent="-514350">
              <a:buFont typeface="+mj-lt"/>
              <a:buAutoNum type="arabicPeriod"/>
            </a:pPr>
            <a:r>
              <a:rPr kumimoji="1" lang="ja-JP" altLang="en-US" b="1" dirty="0">
                <a:latin typeface="BIZ UDPゴシック" panose="020B0400000000000000" pitchFamily="50" charset="-128"/>
                <a:ea typeface="BIZ UDPゴシック" panose="020B0400000000000000" pitchFamily="50" charset="-128"/>
              </a:rPr>
              <a:t>グループワークは、ブレイクアウトルームに移動して実施します。</a:t>
            </a:r>
            <a:endParaRPr kumimoji="1" lang="en-US" altLang="ja-JP" b="1" dirty="0">
              <a:latin typeface="BIZ UDPゴシック" panose="020B0400000000000000" pitchFamily="50" charset="-128"/>
              <a:ea typeface="BIZ UDPゴシック" panose="020B0400000000000000" pitchFamily="50" charset="-128"/>
            </a:endParaRPr>
          </a:p>
          <a:p>
            <a:pPr marL="514350" indent="-514350">
              <a:buFont typeface="+mj-lt"/>
              <a:buAutoNum type="arabicPeriod"/>
            </a:pPr>
            <a:endParaRPr lang="en-US" altLang="ja-JP" b="1" dirty="0">
              <a:latin typeface="BIZ UDPゴシック" panose="020B0400000000000000" pitchFamily="50" charset="-128"/>
              <a:ea typeface="BIZ UDPゴシック" panose="020B0400000000000000" pitchFamily="50" charset="-128"/>
            </a:endParaRPr>
          </a:p>
          <a:p>
            <a:pPr marL="514350" indent="-514350">
              <a:buFont typeface="+mj-lt"/>
              <a:buAutoNum type="arabicPeriod"/>
            </a:pPr>
            <a:r>
              <a:rPr kumimoji="1" lang="ja-JP" altLang="en-US" b="1" dirty="0">
                <a:latin typeface="BIZ UDPゴシック" panose="020B0400000000000000" pitchFamily="50" charset="-128"/>
                <a:ea typeface="BIZ UDPゴシック" panose="020B0400000000000000" pitchFamily="50" charset="-128"/>
              </a:rPr>
              <a:t>各グループには、演習講師が一人入ります。</a:t>
            </a:r>
            <a:endParaRPr kumimoji="1" lang="en-US" altLang="ja-JP" b="1" dirty="0">
              <a:latin typeface="BIZ UDPゴシック" panose="020B0400000000000000" pitchFamily="50" charset="-128"/>
              <a:ea typeface="BIZ UDPゴシック" panose="020B0400000000000000" pitchFamily="50" charset="-128"/>
            </a:endParaRPr>
          </a:p>
          <a:p>
            <a:pPr marL="514350" indent="-514350">
              <a:buFont typeface="+mj-lt"/>
              <a:buAutoNum type="arabicPeriod"/>
            </a:pPr>
            <a:endParaRPr kumimoji="1" lang="en-US" altLang="ja-JP" b="1" dirty="0">
              <a:latin typeface="BIZ UDPゴシック" panose="020B0400000000000000" pitchFamily="50" charset="-128"/>
              <a:ea typeface="BIZ UDPゴシック" panose="020B0400000000000000" pitchFamily="50" charset="-128"/>
            </a:endParaRPr>
          </a:p>
          <a:p>
            <a:pPr marL="514350" indent="-514350">
              <a:buFont typeface="+mj-lt"/>
              <a:buAutoNum type="arabicPeriod"/>
            </a:pPr>
            <a:r>
              <a:rPr kumimoji="1" lang="ja-JP" altLang="en-US" b="1" dirty="0">
                <a:latin typeface="BIZ UDPゴシック" panose="020B0400000000000000" pitchFamily="50" charset="-128"/>
                <a:ea typeface="BIZ UDPゴシック" panose="020B0400000000000000" pitchFamily="50" charset="-128"/>
              </a:rPr>
              <a:t>最初に、グループ内で自己紹介をして下さい。今年度、各都道府県で実施した相談支援従事者研修の思い出も含めて、</a:t>
            </a:r>
            <a:r>
              <a:rPr kumimoji="1" lang="ja-JP" altLang="en-US" b="1" dirty="0">
                <a:solidFill>
                  <a:srgbClr val="0070C0"/>
                </a:solidFill>
                <a:latin typeface="BIZ UDPゴシック" panose="020B0400000000000000" pitchFamily="50" charset="-128"/>
                <a:ea typeface="BIZ UDPゴシック" panose="020B0400000000000000" pitchFamily="50" charset="-128"/>
              </a:rPr>
              <a:t>一人１分以内</a:t>
            </a:r>
            <a:r>
              <a:rPr kumimoji="1" lang="ja-JP" altLang="en-US" b="1" dirty="0">
                <a:latin typeface="BIZ UDPゴシック" panose="020B0400000000000000" pitchFamily="50" charset="-128"/>
                <a:ea typeface="BIZ UDPゴシック" panose="020B0400000000000000" pitchFamily="50" charset="-128"/>
              </a:rPr>
              <a:t>でお願いします。</a:t>
            </a:r>
            <a:endParaRPr kumimoji="1" lang="en-US" altLang="ja-JP" b="1" dirty="0">
              <a:latin typeface="BIZ UDPゴシック" panose="020B0400000000000000" pitchFamily="50" charset="-128"/>
              <a:ea typeface="BIZ UDPゴシック" panose="020B0400000000000000" pitchFamily="50" charset="-128"/>
            </a:endParaRPr>
          </a:p>
          <a:p>
            <a:pPr marL="0" indent="0">
              <a:buNone/>
            </a:pPr>
            <a:endParaRPr kumimoji="1" lang="en-US" altLang="ja-JP" b="1" dirty="0">
              <a:latin typeface="BIZ UDPゴシック" panose="020B0400000000000000" pitchFamily="50" charset="-128"/>
              <a:ea typeface="BIZ UDPゴシック" panose="020B0400000000000000" pitchFamily="50" charset="-128"/>
            </a:endParaRPr>
          </a:p>
          <a:p>
            <a:pPr marL="0" indent="0">
              <a:buNone/>
            </a:pPr>
            <a:r>
              <a:rPr lang="ja-JP" altLang="en-US" b="1" dirty="0">
                <a:latin typeface="BIZ UDPゴシック" panose="020B0400000000000000" pitchFamily="50" charset="-128"/>
                <a:ea typeface="BIZ UDPゴシック" panose="020B0400000000000000" pitchFamily="50" charset="-128"/>
              </a:rPr>
              <a:t>４．本日は、３つの実践報告を行いますので、進行役３名決めて下さい。</a:t>
            </a:r>
            <a:endParaRPr lang="en-US" altLang="ja-JP" b="1" dirty="0">
              <a:latin typeface="BIZ UDPゴシック" panose="020B0400000000000000" pitchFamily="50" charset="-128"/>
              <a:ea typeface="BIZ UDPゴシック" panose="020B0400000000000000" pitchFamily="50" charset="-128"/>
            </a:endParaRPr>
          </a:p>
          <a:p>
            <a:pPr marL="0" indent="0">
              <a:buNone/>
            </a:pPr>
            <a:endParaRPr kumimoji="1" lang="en-US" altLang="ja-JP" b="1" dirty="0">
              <a:latin typeface="BIZ UDPゴシック" panose="020B0400000000000000" pitchFamily="50" charset="-128"/>
              <a:ea typeface="BIZ UDPゴシック" panose="020B0400000000000000" pitchFamily="50" charset="-128"/>
            </a:endParaRPr>
          </a:p>
          <a:p>
            <a:pPr marL="0" indent="0">
              <a:buNone/>
            </a:pPr>
            <a:r>
              <a:rPr kumimoji="1" lang="ja-JP" altLang="en-US" b="1" dirty="0">
                <a:latin typeface="BIZ UDPゴシック" panose="020B0400000000000000" pitchFamily="50" charset="-128"/>
                <a:ea typeface="BIZ UDPゴシック" panose="020B0400000000000000" pitchFamily="50" charset="-128"/>
              </a:rPr>
              <a:t>５．オンラインのため、記録は各自でお願いします。</a:t>
            </a:r>
          </a:p>
        </p:txBody>
      </p:sp>
      <p:sp>
        <p:nvSpPr>
          <p:cNvPr id="4" name="スライド番号プレースホルダー 3">
            <a:extLst>
              <a:ext uri="{FF2B5EF4-FFF2-40B4-BE49-F238E27FC236}">
                <a16:creationId xmlns:a16="http://schemas.microsoft.com/office/drawing/2014/main" id="{3857D1EF-ACF5-8532-C9A4-1F28A821434A}"/>
              </a:ext>
            </a:extLst>
          </p:cNvPr>
          <p:cNvSpPr>
            <a:spLocks noGrp="1"/>
          </p:cNvSpPr>
          <p:nvPr>
            <p:ph type="sldNum" sz="quarter" idx="12"/>
          </p:nvPr>
        </p:nvSpPr>
        <p:spPr/>
        <p:txBody>
          <a:bodyPr/>
          <a:lstStyle/>
          <a:p>
            <a:fld id="{37E5972D-A0AF-46CE-8DED-30C059512C1A}" type="slidenum">
              <a:rPr kumimoji="1" lang="ja-JP" altLang="en-US" smtClean="0"/>
              <a:t>5</a:t>
            </a:fld>
            <a:endParaRPr kumimoji="1" lang="ja-JP" altLang="en-US"/>
          </a:p>
        </p:txBody>
      </p:sp>
    </p:spTree>
    <p:extLst>
      <p:ext uri="{BB962C8B-B14F-4D97-AF65-F5344CB8AC3E}">
        <p14:creationId xmlns:p14="http://schemas.microsoft.com/office/powerpoint/2010/main" val="194102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67990387-EDE0-B6C4-80C3-3D7376A1271F}"/>
              </a:ext>
            </a:extLst>
          </p:cNvPr>
          <p:cNvSpPr>
            <a:spLocks noGrp="1"/>
          </p:cNvSpPr>
          <p:nvPr>
            <p:ph idx="1"/>
          </p:nvPr>
        </p:nvSpPr>
        <p:spPr>
          <a:xfrm>
            <a:off x="293913" y="1431270"/>
            <a:ext cx="11814003" cy="5322473"/>
          </a:xfrm>
        </p:spPr>
        <p:txBody>
          <a:bodyPr>
            <a:normAutofit lnSpcReduction="10000"/>
          </a:bodyPr>
          <a:lstStyle/>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事前振り返りシートの</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初任者研修</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欄を中心に報告してください</a:t>
            </a: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①</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　今年度の演習の実施状況</a:t>
            </a: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ケースレポート・情報収集とアセスメント</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基礎的スキルの学び</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演習と演習の連動</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a:t>
            </a:r>
          </a:p>
          <a:p>
            <a:pPr marL="0" indent="0">
              <a:buNone/>
            </a:pP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②　演習の効果（受講者の理解という視点での企画・実施）</a:t>
            </a: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endParaRPr lang="en-US" altLang="ja-JP" dirty="0">
              <a:solidFill>
                <a:schemeClr val="bg2">
                  <a:lumMod val="25000"/>
                </a:schemeClr>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③　次年度への課題・改善点　　　　　　</a:t>
            </a:r>
          </a:p>
        </p:txBody>
      </p:sp>
      <p:sp>
        <p:nvSpPr>
          <p:cNvPr id="3" name="タイトル 1">
            <a:extLst>
              <a:ext uri="{FF2B5EF4-FFF2-40B4-BE49-F238E27FC236}">
                <a16:creationId xmlns:a16="http://schemas.microsoft.com/office/drawing/2014/main" id="{2BF16EA3-82B5-27A3-CC5A-2EA640013A5E}"/>
              </a:ext>
            </a:extLst>
          </p:cNvPr>
          <p:cNvSpPr txBox="1">
            <a:spLocks/>
          </p:cNvSpPr>
          <p:nvPr/>
        </p:nvSpPr>
        <p:spPr>
          <a:xfrm>
            <a:off x="293913" y="181361"/>
            <a:ext cx="11247563" cy="1185721"/>
          </a:xfrm>
          <a:prstGeom prst="rect">
            <a:avLst/>
          </a:prstGeom>
        </p:spPr>
        <p:txBody>
          <a:bodyPr vert="horz" lIns="112542" tIns="56271" rIns="112542" bIns="56271"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chemeClr val="bg2">
                    <a:lumMod val="25000"/>
                  </a:schemeClr>
                </a:solidFill>
                <a:latin typeface="BIZ UDPゴシック" panose="020B0400000000000000" pitchFamily="50" charset="-128"/>
                <a:ea typeface="BIZ UDPゴシック" panose="020B0400000000000000" pitchFamily="50" charset="-128"/>
              </a:rPr>
              <a:t>実践報告</a:t>
            </a:r>
            <a:r>
              <a:rPr lang="en-US" altLang="ja-JP" sz="3600" b="1" dirty="0">
                <a:solidFill>
                  <a:schemeClr val="bg2">
                    <a:lumMod val="25000"/>
                  </a:schemeClr>
                </a:solidFill>
                <a:latin typeface="BIZ UDPゴシック" panose="020B0400000000000000" pitchFamily="50" charset="-128"/>
                <a:ea typeface="BIZ UDPゴシック" panose="020B0400000000000000" pitchFamily="50" charset="-128"/>
              </a:rPr>
              <a:t>Ⅰ</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の</a:t>
            </a:r>
            <a:r>
              <a:rPr lang="ja-JP" altLang="en-US" sz="3600" b="1" dirty="0">
                <a:solidFill>
                  <a:schemeClr val="bg2">
                    <a:lumMod val="25000"/>
                  </a:schemeClr>
                </a:solidFill>
                <a:latin typeface="BIZ UDPゴシック" panose="020B0400000000000000" pitchFamily="50" charset="-128"/>
                <a:ea typeface="BIZ UDPゴシック" panose="020B0400000000000000" pitchFamily="50" charset="-128"/>
              </a:rPr>
              <a:t>方法</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と</a:t>
            </a:r>
            <a:r>
              <a:rPr lang="ja-JP" altLang="en-US" sz="3600" b="1" dirty="0">
                <a:solidFill>
                  <a:schemeClr val="bg2">
                    <a:lumMod val="25000"/>
                  </a:schemeClr>
                </a:solidFill>
                <a:latin typeface="BIZ UDPゴシック" panose="020B0400000000000000" pitchFamily="50" charset="-128"/>
                <a:ea typeface="BIZ UDPゴシック" panose="020B0400000000000000" pitchFamily="50" charset="-128"/>
              </a:rPr>
              <a:t>内容　１１：２５～１２：００　　　　　　</a:t>
            </a:r>
            <a:endParaRPr lang="en-US" altLang="ja-JP" sz="36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2FABF16-40AC-D101-0D2F-D35C5C0D7963}"/>
              </a:ext>
            </a:extLst>
          </p:cNvPr>
          <p:cNvSpPr>
            <a:spLocks noGrp="1"/>
          </p:cNvSpPr>
          <p:nvPr>
            <p:ph type="sldNum" sz="quarter" idx="12"/>
          </p:nvPr>
        </p:nvSpPr>
        <p:spPr/>
        <p:txBody>
          <a:bodyPr/>
          <a:lstStyle/>
          <a:p>
            <a:fld id="{37E5972D-A0AF-46CE-8DED-30C059512C1A}" type="slidenum">
              <a:rPr kumimoji="1" lang="ja-JP" altLang="en-US" smtClean="0"/>
              <a:t>6</a:t>
            </a:fld>
            <a:endParaRPr kumimoji="1" lang="ja-JP" altLang="en-US"/>
          </a:p>
        </p:txBody>
      </p:sp>
    </p:spTree>
    <p:extLst>
      <p:ext uri="{BB962C8B-B14F-4D97-AF65-F5344CB8AC3E}">
        <p14:creationId xmlns:p14="http://schemas.microsoft.com/office/powerpoint/2010/main" val="96424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D3E1C-0951-0BF8-5D60-9C61C3EA8112}"/>
              </a:ext>
            </a:extLst>
          </p:cNvPr>
          <p:cNvSpPr>
            <a:spLocks noGrp="1"/>
          </p:cNvSpPr>
          <p:nvPr>
            <p:ph type="ctrTitle"/>
          </p:nvPr>
        </p:nvSpPr>
        <p:spPr>
          <a:xfrm>
            <a:off x="1524000" y="1632725"/>
            <a:ext cx="9144000" cy="2387600"/>
          </a:xfrm>
        </p:spPr>
        <p:txBody>
          <a:bodyPr>
            <a:normAutofit fontScale="90000"/>
          </a:bodyPr>
          <a:lstStyle/>
          <a:p>
            <a:r>
              <a:rPr kumimoji="1" lang="ja-JP" altLang="en-US" dirty="0">
                <a:latin typeface="BIZ UDPゴシック" panose="020B0400000000000000" pitchFamily="50" charset="-128"/>
                <a:ea typeface="BIZ UDPゴシック" panose="020B0400000000000000" pitchFamily="50" charset="-128"/>
              </a:rPr>
              <a:t>全体共有</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実践報告</a:t>
            </a:r>
            <a:r>
              <a:rPr kumimoji="1" lang="en-US" altLang="ja-JP" dirty="0">
                <a:latin typeface="BIZ UDPゴシック" panose="020B0400000000000000" pitchFamily="50" charset="-128"/>
                <a:ea typeface="BIZ UDPゴシック" panose="020B0400000000000000" pitchFamily="50" charset="-128"/>
              </a:rPr>
              <a:t>Ⅰ</a:t>
            </a:r>
            <a:r>
              <a:rPr kumimoji="1" lang="ja-JP" altLang="en-US" dirty="0">
                <a:latin typeface="BIZ UDPゴシック" panose="020B0400000000000000" pitchFamily="50" charset="-128"/>
                <a:ea typeface="BIZ UDPゴシック" panose="020B0400000000000000" pitchFamily="50" charset="-128"/>
              </a:rPr>
              <a:t>の振り返り</a:t>
            </a:r>
          </a:p>
        </p:txBody>
      </p:sp>
      <p:sp>
        <p:nvSpPr>
          <p:cNvPr id="4" name="スライド番号プレースホルダー 3">
            <a:extLst>
              <a:ext uri="{FF2B5EF4-FFF2-40B4-BE49-F238E27FC236}">
                <a16:creationId xmlns:a16="http://schemas.microsoft.com/office/drawing/2014/main" id="{2D0BF22F-169F-46FE-5B02-07D73BB64422}"/>
              </a:ext>
            </a:extLst>
          </p:cNvPr>
          <p:cNvSpPr>
            <a:spLocks noGrp="1"/>
          </p:cNvSpPr>
          <p:nvPr>
            <p:ph type="sldNum" sz="quarter" idx="12"/>
          </p:nvPr>
        </p:nvSpPr>
        <p:spPr/>
        <p:txBody>
          <a:bodyPr/>
          <a:lstStyle/>
          <a:p>
            <a:fld id="{37E5972D-A0AF-46CE-8DED-30C059512C1A}" type="slidenum">
              <a:rPr kumimoji="1" lang="ja-JP" altLang="en-US" smtClean="0"/>
              <a:t>7</a:t>
            </a:fld>
            <a:endParaRPr kumimoji="1" lang="ja-JP" altLang="en-US"/>
          </a:p>
        </p:txBody>
      </p:sp>
      <p:sp>
        <p:nvSpPr>
          <p:cNvPr id="6" name="テキスト ボックス 5">
            <a:extLst>
              <a:ext uri="{FF2B5EF4-FFF2-40B4-BE49-F238E27FC236}">
                <a16:creationId xmlns:a16="http://schemas.microsoft.com/office/drawing/2014/main" id="{F72381CB-13D2-C94A-7A6F-69C92AC0990E}"/>
              </a:ext>
            </a:extLst>
          </p:cNvPr>
          <p:cNvSpPr txBox="1"/>
          <p:nvPr/>
        </p:nvSpPr>
        <p:spPr>
          <a:xfrm>
            <a:off x="3394504" y="5225275"/>
            <a:ext cx="8623219" cy="369332"/>
          </a:xfrm>
          <a:prstGeom prst="rect">
            <a:avLst/>
          </a:prstGeom>
          <a:noFill/>
        </p:spPr>
        <p:txBody>
          <a:bodyPr wrap="square">
            <a:spAutoFit/>
          </a:bodyPr>
          <a:lstStyle/>
          <a:p>
            <a:pPr marL="0" indent="0">
              <a:buFont typeface="Arial" panose="020B0604020202020204" pitchFamily="34" charset="0"/>
              <a:buNone/>
            </a:pPr>
            <a:r>
              <a:rPr lang="ja-JP" altLang="en-US" sz="1800" b="1" dirty="0">
                <a:latin typeface="BIZ UDPゴシック" panose="020B0400000000000000" pitchFamily="50" charset="-128"/>
                <a:ea typeface="BIZ UDPゴシック" panose="020B0400000000000000" pitchFamily="50" charset="-128"/>
              </a:rPr>
              <a:t>名古屋市総合リハビリテーション事業団 　小島 一郎　 </a:t>
            </a:r>
            <a:endParaRPr lang="en-US" altLang="ja-JP" sz="1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96621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084028900"/>
              </p:ext>
            </p:extLst>
          </p:nvPr>
        </p:nvGraphicFramePr>
        <p:xfrm>
          <a:off x="408609" y="1114784"/>
          <a:ext cx="11449879" cy="5059680"/>
        </p:xfrm>
        <a:graphic>
          <a:graphicData uri="http://schemas.openxmlformats.org/drawingml/2006/table">
            <a:tbl>
              <a:tblPr firstRow="1" bandRow="1">
                <a:tableStyleId>{5940675A-B579-460E-94D1-54222C63F5DA}</a:tableStyleId>
              </a:tblPr>
              <a:tblGrid>
                <a:gridCol w="355341">
                  <a:extLst>
                    <a:ext uri="{9D8B030D-6E8A-4147-A177-3AD203B41FA5}">
                      <a16:colId xmlns:a16="http://schemas.microsoft.com/office/drawing/2014/main" val="20000"/>
                    </a:ext>
                  </a:extLst>
                </a:gridCol>
                <a:gridCol w="6795799">
                  <a:extLst>
                    <a:ext uri="{9D8B030D-6E8A-4147-A177-3AD203B41FA5}">
                      <a16:colId xmlns:a16="http://schemas.microsoft.com/office/drawing/2014/main" val="20001"/>
                    </a:ext>
                  </a:extLst>
                </a:gridCol>
                <a:gridCol w="584791">
                  <a:extLst>
                    <a:ext uri="{9D8B030D-6E8A-4147-A177-3AD203B41FA5}">
                      <a16:colId xmlns:a16="http://schemas.microsoft.com/office/drawing/2014/main" val="2621338675"/>
                    </a:ext>
                  </a:extLst>
                </a:gridCol>
                <a:gridCol w="3713948">
                  <a:extLst>
                    <a:ext uri="{9D8B030D-6E8A-4147-A177-3AD203B41FA5}">
                      <a16:colId xmlns:a16="http://schemas.microsoft.com/office/drawing/2014/main" val="20002"/>
                    </a:ext>
                  </a:extLst>
                </a:gridCol>
              </a:tblGrid>
              <a:tr h="370840">
                <a:tc>
                  <a:txBody>
                    <a:bodyPr/>
                    <a:lstStyle/>
                    <a:p>
                      <a:endParaRPr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盛り込むべき内容</a:t>
                      </a:r>
                    </a:p>
                  </a:txBody>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a:t>
                      </a:r>
                    </a:p>
                  </a:txBody>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工夫や課題</a:t>
                      </a:r>
                    </a:p>
                  </a:txBody>
                  <a:tcPr/>
                </a:tc>
                <a:extLst>
                  <a:ext uri="{0D108BD9-81ED-4DB2-BD59-A6C34878D82A}">
                    <a16:rowId xmlns:a16="http://schemas.microsoft.com/office/drawing/2014/main" val="10000"/>
                  </a:ext>
                </a:extLst>
              </a:tr>
              <a:tr h="370840">
                <a:tc>
                  <a:txBody>
                    <a:bodyPr/>
                    <a:lstStyle/>
                    <a:p>
                      <a:r>
                        <a:rPr kumimoji="1" lang="ja-JP" altLang="en-US" sz="2000" dirty="0">
                          <a:latin typeface="BIZ UDPゴシック" panose="020B0400000000000000" pitchFamily="50" charset="-128"/>
                          <a:ea typeface="BIZ UDPゴシック" panose="020B0400000000000000" pitchFamily="50" charset="-128"/>
                        </a:rPr>
                        <a:t>①</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ケアマネジメントプロセスに沿った演習展開</a:t>
                      </a:r>
                      <a:endParaRPr kumimoji="1" lang="en-US" altLang="ja-JP"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r h="370840">
                <a:tc>
                  <a:txBody>
                    <a:bodyPr/>
                    <a:lstStyle/>
                    <a:p>
                      <a:r>
                        <a:rPr kumimoji="1" lang="ja-JP" altLang="en-US" sz="2000" dirty="0">
                          <a:latin typeface="BIZ UDPゴシック" panose="020B0400000000000000" pitchFamily="50" charset="-128"/>
                          <a:ea typeface="BIZ UDPゴシック" panose="020B0400000000000000" pitchFamily="50" charset="-128"/>
                        </a:rPr>
                        <a:t>②</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BIZ UDPゴシック" panose="020B0400000000000000" pitchFamily="50" charset="-128"/>
                          <a:ea typeface="BIZ UDPゴシック" panose="020B0400000000000000" pitchFamily="50" charset="-128"/>
                        </a:rPr>
                        <a:t>演習の目的に適したモデル事例の準備</a:t>
                      </a:r>
                      <a:endParaRPr kumimoji="1" lang="en-US" altLang="ja-JP"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2000" dirty="0">
                          <a:latin typeface="BIZ UDPゴシック" panose="020B0400000000000000" pitchFamily="50" charset="-128"/>
                          <a:ea typeface="BIZ UDPゴシック" panose="020B0400000000000000" pitchFamily="50" charset="-128"/>
                        </a:rPr>
                        <a:t>③</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BIZ UDPゴシック" panose="020B0400000000000000" pitchFamily="50" charset="-128"/>
                          <a:ea typeface="BIZ UDPゴシック" panose="020B0400000000000000" pitchFamily="50" charset="-128"/>
                        </a:rPr>
                        <a:t>初期相談を想定した模擬面接、コミュニケーションへの配慮</a:t>
                      </a:r>
                      <a:endParaRPr lang="en-US" altLang="ja-JP"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3"/>
                  </a:ext>
                </a:extLst>
              </a:tr>
              <a:tr h="370840">
                <a:tc>
                  <a:txBody>
                    <a:bodyPr/>
                    <a:lstStyle/>
                    <a:p>
                      <a:r>
                        <a:rPr kumimoji="1" lang="ja-JP" altLang="en-US" sz="2000" dirty="0">
                          <a:latin typeface="BIZ UDPゴシック" panose="020B0400000000000000" pitchFamily="50" charset="-128"/>
                          <a:ea typeface="BIZ UDPゴシック" panose="020B0400000000000000" pitchFamily="50" charset="-128"/>
                        </a:rPr>
                        <a:t>④</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情報収集～ニーズ把握</a:t>
                      </a:r>
                      <a:r>
                        <a:rPr lang="ja-JP" altLang="en-US" sz="2000" dirty="0">
                          <a:latin typeface="BIZ UDPゴシック" panose="020B0400000000000000" pitchFamily="50" charset="-128"/>
                          <a:ea typeface="BIZ UDPゴシック" panose="020B0400000000000000" pitchFamily="50" charset="-128"/>
                        </a:rPr>
                        <a:t>の思考過程　</a:t>
                      </a:r>
                      <a:endParaRPr lang="en-US" altLang="ja-JP"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4"/>
                  </a:ext>
                </a:extLst>
              </a:tr>
              <a:tr h="370840">
                <a:tc>
                  <a:txBody>
                    <a:bodyPr/>
                    <a:lstStyle/>
                    <a:p>
                      <a:r>
                        <a:rPr kumimoji="1" lang="ja-JP" altLang="en-US" sz="2000" dirty="0">
                          <a:latin typeface="BIZ UDPゴシック" panose="020B0400000000000000" pitchFamily="50" charset="-128"/>
                          <a:ea typeface="BIZ UDPゴシック" panose="020B0400000000000000" pitchFamily="50" charset="-128"/>
                        </a:rPr>
                        <a:t>⑤</a:t>
                      </a:r>
                    </a:p>
                  </a:txBody>
                  <a:tcPr anchor="ctr"/>
                </a:tc>
                <a:tc>
                  <a:txBody>
                    <a:bodyPr/>
                    <a:lstStyle/>
                    <a:p>
                      <a:r>
                        <a:rPr kumimoji="1" lang="ja-JP" altLang="en-US" sz="2000" dirty="0">
                          <a:latin typeface="BIZ UDPゴシック" panose="020B0400000000000000" pitchFamily="50" charset="-128"/>
                          <a:ea typeface="BIZ UDPゴシック" panose="020B0400000000000000" pitchFamily="50" charset="-128"/>
                        </a:rPr>
                        <a:t>ジェノグラムやエコマップといったツールの活用</a:t>
                      </a: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5"/>
                  </a:ext>
                </a:extLst>
              </a:tr>
              <a:tr h="370840">
                <a:tc>
                  <a:txBody>
                    <a:bodyPr/>
                    <a:lstStyle/>
                    <a:p>
                      <a:r>
                        <a:rPr kumimoji="1" lang="ja-JP" altLang="en-US" sz="2000" dirty="0">
                          <a:latin typeface="BIZ UDPゴシック" panose="020B0400000000000000" pitchFamily="50" charset="-128"/>
                          <a:ea typeface="BIZ UDPゴシック" panose="020B0400000000000000" pitchFamily="50" charset="-128"/>
                        </a:rPr>
                        <a:t>⑥</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BIZ UDPゴシック" panose="020B0400000000000000" pitchFamily="50" charset="-128"/>
                          <a:ea typeface="BIZ UDPゴシック" panose="020B0400000000000000" pitchFamily="50" charset="-128"/>
                        </a:rPr>
                        <a:t>ストレングスモデル、生物・心理・社会モデル、ＩＣＦ等の活用</a:t>
                      </a:r>
                      <a:endParaRPr lang="en-US" altLang="ja-JP"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6"/>
                  </a:ext>
                </a:extLst>
              </a:tr>
              <a:tr h="370840">
                <a:tc>
                  <a:txBody>
                    <a:bodyPr/>
                    <a:lstStyle/>
                    <a:p>
                      <a:r>
                        <a:rPr kumimoji="1" lang="ja-JP" altLang="en-US" sz="2000" dirty="0">
                          <a:latin typeface="BIZ UDPゴシック" panose="020B0400000000000000" pitchFamily="50" charset="-128"/>
                          <a:ea typeface="BIZ UDPゴシック" panose="020B0400000000000000" pitchFamily="50" charset="-128"/>
                        </a:rPr>
                        <a:t>⑦</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本人の意向とニーズ等、必要な視点を踏まえたサービス等利用計画の作成</a:t>
                      </a:r>
                      <a:endParaRPr kumimoji="1" lang="en-US" altLang="ja-JP"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7"/>
                  </a:ext>
                </a:extLst>
              </a:tr>
              <a:tr h="370840">
                <a:tc>
                  <a:txBody>
                    <a:bodyPr/>
                    <a:lstStyle/>
                    <a:p>
                      <a:r>
                        <a:rPr kumimoji="1" lang="ja-JP" altLang="en-US" sz="2000" dirty="0">
                          <a:latin typeface="BIZ UDPゴシック" panose="020B0400000000000000" pitchFamily="50" charset="-128"/>
                          <a:ea typeface="BIZ UDPゴシック" panose="020B0400000000000000" pitchFamily="50" charset="-128"/>
                        </a:rPr>
                        <a:t>⑧</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BIZ UDPゴシック" panose="020B0400000000000000" pitchFamily="50" charset="-128"/>
                          <a:ea typeface="BIZ UDPゴシック" panose="020B0400000000000000" pitchFamily="50" charset="-128"/>
                        </a:rPr>
                        <a:t>計画作成におけるストレングス活用、インフォーマル活用</a:t>
                      </a:r>
                      <a:endParaRPr lang="en-US" altLang="ja-JP"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8"/>
                  </a:ext>
                </a:extLst>
              </a:tr>
              <a:tr h="370840">
                <a:tc>
                  <a:txBody>
                    <a:bodyPr/>
                    <a:lstStyle/>
                    <a:p>
                      <a:r>
                        <a:rPr kumimoji="1" lang="ja-JP" altLang="en-US" sz="2000" dirty="0">
                          <a:latin typeface="BIZ UDPゴシック" panose="020B0400000000000000" pitchFamily="50" charset="-128"/>
                          <a:ea typeface="BIZ UDPゴシック" panose="020B0400000000000000" pitchFamily="50" charset="-128"/>
                        </a:rPr>
                        <a:t>⑨</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模擬サービス担当者会議の体験　</a:t>
                      </a:r>
                      <a:endParaRPr kumimoji="1" lang="en-US" altLang="ja-JP"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9"/>
                  </a:ext>
                </a:extLst>
              </a:tr>
              <a:tr h="370840">
                <a:tc>
                  <a:txBody>
                    <a:bodyPr/>
                    <a:lstStyle/>
                    <a:p>
                      <a:r>
                        <a:rPr kumimoji="1" lang="ja-JP" altLang="en-US" sz="2000" dirty="0">
                          <a:latin typeface="BIZ UDPゴシック" panose="020B0400000000000000" pitchFamily="50" charset="-128"/>
                          <a:ea typeface="BIZ UDPゴシック" panose="020B0400000000000000" pitchFamily="50" charset="-128"/>
                        </a:rPr>
                        <a:t>⑩</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BIZ UDPゴシック" panose="020B0400000000000000" pitchFamily="50" charset="-128"/>
                          <a:ea typeface="BIZ UDPゴシック" panose="020B0400000000000000" pitchFamily="50" charset="-128"/>
                        </a:rPr>
                        <a:t>モニタリングの理解と記録の作成　</a:t>
                      </a:r>
                      <a:endParaRPr lang="en-US" altLang="ja-JP"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10"/>
                  </a:ext>
                </a:extLst>
              </a:tr>
              <a:tr h="370840">
                <a:tc>
                  <a:txBody>
                    <a:bodyPr/>
                    <a:lstStyle/>
                    <a:p>
                      <a:r>
                        <a:rPr kumimoji="1" lang="ja-JP" altLang="en-US" sz="2000" dirty="0">
                          <a:latin typeface="BIZ UDPゴシック" panose="020B0400000000000000" pitchFamily="50" charset="-128"/>
                          <a:ea typeface="BIZ UDPゴシック" panose="020B0400000000000000" pitchFamily="50" charset="-128"/>
                        </a:rPr>
                        <a:t>⑪</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相談支援の終結とセルフケアマネジメントへの移行</a:t>
                      </a:r>
                      <a:endParaRPr kumimoji="1" lang="en-US" altLang="ja-JP"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11"/>
                  </a:ext>
                </a:extLst>
              </a:tr>
            </a:tbl>
          </a:graphicData>
        </a:graphic>
      </p:graphicFrame>
      <p:sp>
        <p:nvSpPr>
          <p:cNvPr id="5" name="タイトル 1"/>
          <p:cNvSpPr txBox="1">
            <a:spLocks/>
          </p:cNvSpPr>
          <p:nvPr/>
        </p:nvSpPr>
        <p:spPr>
          <a:xfrm>
            <a:off x="875748" y="448972"/>
            <a:ext cx="10515600" cy="515676"/>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「相談支援の実際」</a:t>
            </a:r>
            <a:r>
              <a:rPr kumimoji="1" lang="ja-JP" altLang="en-US" sz="3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（演習</a:t>
            </a:r>
            <a:r>
              <a:rPr kumimoji="1" lang="en-US" altLang="ja-JP" sz="3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30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3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3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日目）</a:t>
            </a:r>
            <a:r>
              <a:rPr kumimoji="1" lang="ja-JP" altLang="en-US" sz="4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に盛り込むべき内容のチェック</a:t>
            </a:r>
            <a:endParaRPr kumimoji="1" lang="en-US" altLang="ja-JP" sz="3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 name="円/楕円 1">
            <a:extLst>
              <a:ext uri="{FF2B5EF4-FFF2-40B4-BE49-F238E27FC236}">
                <a16:creationId xmlns:a16="http://schemas.microsoft.com/office/drawing/2014/main" id="{B77271C0-6E6D-4CE3-9429-C91D126DE5A9}"/>
              </a:ext>
            </a:extLst>
          </p:cNvPr>
          <p:cNvSpPr/>
          <p:nvPr/>
        </p:nvSpPr>
        <p:spPr>
          <a:xfrm>
            <a:off x="385327" y="2657856"/>
            <a:ext cx="494749" cy="535306"/>
          </a:xfrm>
          <a:prstGeom prst="ellipse">
            <a:avLst/>
          </a:prstGeom>
          <a:noFill/>
          <a:ln w="762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円/楕円 1">
            <a:extLst>
              <a:ext uri="{FF2B5EF4-FFF2-40B4-BE49-F238E27FC236}">
                <a16:creationId xmlns:a16="http://schemas.microsoft.com/office/drawing/2014/main" id="{E734C54F-124E-A9A5-06D9-5BFFC7B188D6}"/>
              </a:ext>
            </a:extLst>
          </p:cNvPr>
          <p:cNvSpPr/>
          <p:nvPr/>
        </p:nvSpPr>
        <p:spPr>
          <a:xfrm>
            <a:off x="408609" y="4580393"/>
            <a:ext cx="419652" cy="4095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E4837830-8653-456C-8648-8B7A383E8C62}"/>
              </a:ext>
            </a:extLst>
          </p:cNvPr>
          <p:cNvSpPr txBox="1"/>
          <p:nvPr/>
        </p:nvSpPr>
        <p:spPr>
          <a:xfrm>
            <a:off x="385327" y="6324600"/>
            <a:ext cx="7525407" cy="369332"/>
          </a:xfrm>
          <a:prstGeom prst="rect">
            <a:avLst/>
          </a:prstGeom>
          <a:noFill/>
        </p:spPr>
        <p:txBody>
          <a:bodyPr wrap="square" rtlCol="0">
            <a:spAutoFi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　実習（インターバル）との連動</a:t>
            </a:r>
          </a:p>
        </p:txBody>
      </p:sp>
    </p:spTree>
    <p:extLst>
      <p:ext uri="{BB962C8B-B14F-4D97-AF65-F5344CB8AC3E}">
        <p14:creationId xmlns:p14="http://schemas.microsoft.com/office/powerpoint/2010/main" val="293717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3432E5-2D26-4D48-AEF7-5CB34C4CB629}"/>
              </a:ext>
            </a:extLst>
          </p:cNvPr>
          <p:cNvSpPr>
            <a:spLocks noGrp="1"/>
          </p:cNvSpPr>
          <p:nvPr>
            <p:ph type="title"/>
          </p:nvPr>
        </p:nvSpPr>
        <p:spPr>
          <a:xfrm>
            <a:off x="838200" y="202215"/>
            <a:ext cx="10515600" cy="710959"/>
          </a:xfrm>
        </p:spPr>
        <p:txBody>
          <a:bodyPr>
            <a:normAutofit/>
          </a:bodyPr>
          <a:lstStyle/>
          <a:p>
            <a:r>
              <a:rPr kumimoji="1" lang="ja-JP" altLang="en-US" sz="4400" b="1" dirty="0">
                <a:solidFill>
                  <a:srgbClr val="C00000"/>
                </a:solidFill>
                <a:latin typeface="BIZ UDPゴシック" panose="020B0400000000000000" pitchFamily="50" charset="-128"/>
                <a:ea typeface="BIZ UDPゴシック" panose="020B0400000000000000" pitchFamily="50" charset="-128"/>
                <a:cs typeface="メイリオ"/>
              </a:rPr>
              <a:t>アセスメントとは</a:t>
            </a:r>
            <a:endParaRPr kumimoji="1" lang="ja-JP" altLang="en-US" b="1"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23CEEA9E-D215-4E69-2F65-CA8A8DA7572E}"/>
              </a:ext>
            </a:extLst>
          </p:cNvPr>
          <p:cNvSpPr>
            <a:spLocks noGrp="1"/>
          </p:cNvSpPr>
          <p:nvPr>
            <p:ph idx="1"/>
          </p:nvPr>
        </p:nvSpPr>
        <p:spPr>
          <a:xfrm>
            <a:off x="276447" y="988491"/>
            <a:ext cx="11706446" cy="5504384"/>
          </a:xfrm>
        </p:spPr>
        <p:txBody>
          <a:bodyPr/>
          <a:lstStyle/>
          <a:p>
            <a:pPr marL="0" indent="0">
              <a:buNone/>
            </a:pPr>
            <a:r>
              <a:rPr kumimoji="1" lang="ja-JP" altLang="en-US" sz="2800" dirty="0">
                <a:latin typeface="BIZ UDPゴシック" panose="020B0400000000000000" pitchFamily="50" charset="-128"/>
                <a:ea typeface="BIZ UDPゴシック" panose="020B0400000000000000" pitchFamily="50" charset="-128"/>
                <a:cs typeface="メイリオ"/>
              </a:rPr>
              <a:t>　本人の夢・希望の実現や課題の解決に向け、必要な根拠</a:t>
            </a:r>
            <a:r>
              <a:rPr kumimoji="1" lang="en-US" altLang="ja-JP" sz="2800"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情報</a:t>
            </a:r>
            <a:r>
              <a:rPr kumimoji="1" lang="en-US" altLang="ja-JP" sz="2800"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をおさえ</a:t>
            </a:r>
            <a:r>
              <a:rPr kumimoji="1" lang="en-US" altLang="ja-JP" sz="2800"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収集し</a:t>
            </a:r>
            <a:r>
              <a:rPr kumimoji="1" lang="en-US" altLang="ja-JP" sz="2800" dirty="0">
                <a:latin typeface="BIZ UDPゴシック" panose="020B0400000000000000" pitchFamily="50" charset="-128"/>
                <a:ea typeface="BIZ UDPゴシック" panose="020B0400000000000000" pitchFamily="50" charset="-128"/>
                <a:cs typeface="メイリオ"/>
              </a:rPr>
              <a:t>)</a:t>
            </a:r>
            <a:r>
              <a:rPr kumimoji="1" lang="ja-JP" altLang="en-US" sz="2800" u="sng" dirty="0">
                <a:latin typeface="BIZ UDPゴシック" panose="020B0400000000000000" pitchFamily="50" charset="-128"/>
                <a:ea typeface="BIZ UDPゴシック" panose="020B0400000000000000" pitchFamily="50" charset="-128"/>
                <a:cs typeface="メイリオ"/>
              </a:rPr>
              <a:t>整理・分析する。</a:t>
            </a:r>
            <a:endParaRPr kumimoji="1" lang="en-US" altLang="ja-JP" sz="2800" u="sng" dirty="0">
              <a:latin typeface="BIZ UDPゴシック" panose="020B0400000000000000" pitchFamily="50" charset="-128"/>
              <a:ea typeface="BIZ UDPゴシック" panose="020B0400000000000000" pitchFamily="50" charset="-128"/>
              <a:cs typeface="メイリオ"/>
            </a:endParaRPr>
          </a:p>
          <a:p>
            <a:pPr marL="0" indent="0">
              <a:buNone/>
            </a:pPr>
            <a:r>
              <a:rPr lang="en-US" altLang="ja-JP"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本人の人となり</a:t>
            </a:r>
            <a:r>
              <a:rPr kumimoji="1" lang="en-US" altLang="ja-JP" sz="2800"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a:t>
            </a:r>
            <a:r>
              <a:rPr lang="en-US" altLang="ja-JP"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本人の夢・希望・解決したい課題</a:t>
            </a:r>
            <a:r>
              <a:rPr kumimoji="1" lang="en-US" altLang="ja-JP" sz="2800" dirty="0">
                <a:latin typeface="BIZ UDPゴシック" panose="020B0400000000000000" pitchFamily="50" charset="-128"/>
                <a:ea typeface="BIZ UDPゴシック" panose="020B0400000000000000" pitchFamily="50" charset="-128"/>
                <a:cs typeface="メイリオ"/>
              </a:rPr>
              <a:t>】</a:t>
            </a:r>
            <a:endParaRPr kumimoji="1" lang="ja-JP" altLang="en-US" sz="2800" dirty="0">
              <a:latin typeface="BIZ UDPゴシック" panose="020B0400000000000000" pitchFamily="50" charset="-128"/>
              <a:ea typeface="BIZ UDPゴシック" panose="020B0400000000000000" pitchFamily="50" charset="-128"/>
              <a:cs typeface="メイリオ"/>
            </a:endParaRPr>
          </a:p>
          <a:p>
            <a:pPr marL="0" indent="0">
              <a:buNone/>
            </a:pPr>
            <a:r>
              <a:rPr lang="en-US" altLang="ja-JP" dirty="0">
                <a:latin typeface="BIZ UDPゴシック" panose="020B0400000000000000" pitchFamily="50" charset="-128"/>
                <a:ea typeface="BIZ UDPゴシック" panose="020B0400000000000000" pitchFamily="50" charset="-128"/>
                <a:cs typeface="メイリオ"/>
              </a:rPr>
              <a:t>『</a:t>
            </a:r>
            <a:r>
              <a:rPr lang="ja-JP" altLang="en-US" dirty="0">
                <a:latin typeface="BIZ UDPゴシック" panose="020B0400000000000000" pitchFamily="50" charset="-128"/>
                <a:ea typeface="BIZ UDPゴシック" panose="020B0400000000000000" pitchFamily="50" charset="-128"/>
                <a:cs typeface="メイリオ"/>
              </a:rPr>
              <a:t>夢・希望・課題解決への</a:t>
            </a:r>
            <a:r>
              <a:rPr kumimoji="1" lang="ja-JP" altLang="en-US" sz="2800" dirty="0">
                <a:latin typeface="BIZ UDPゴシック" panose="020B0400000000000000" pitchFamily="50" charset="-128"/>
                <a:ea typeface="BIZ UDPゴシック" panose="020B0400000000000000" pitchFamily="50" charset="-128"/>
                <a:cs typeface="メイリオ"/>
              </a:rPr>
              <a:t>必要な状況把握</a:t>
            </a:r>
            <a:r>
              <a:rPr lang="en-US" altLang="ja-JP"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するために、本人や環境に関する多角的・総合的な情報から、</a:t>
            </a:r>
            <a:r>
              <a:rPr kumimoji="1" lang="ja-JP" altLang="en-US" sz="2800" dirty="0">
                <a:solidFill>
                  <a:srgbClr val="C00000"/>
                </a:solidFill>
                <a:latin typeface="BIZ UDPゴシック" panose="020B0400000000000000" pitchFamily="50" charset="-128"/>
                <a:ea typeface="BIZ UDPゴシック" panose="020B0400000000000000" pitchFamily="50" charset="-128"/>
                <a:cs typeface="メイリオ"/>
              </a:rPr>
              <a:t>理解・解釈・仮説を相談支援専門員自らが根拠をもって可視化・言語化する。</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2B190540-153D-5EE8-F9BE-B93D9D578F23}"/>
              </a:ext>
            </a:extLst>
          </p:cNvPr>
          <p:cNvSpPr>
            <a:spLocks noGrp="1"/>
          </p:cNvSpPr>
          <p:nvPr>
            <p:ph type="sldNum" sz="quarter" idx="12"/>
          </p:nvPr>
        </p:nvSpPr>
        <p:spPr/>
        <p:txBody>
          <a:bodyPr/>
          <a:lstStyle/>
          <a:p>
            <a:fld id="{37E5972D-A0AF-46CE-8DED-30C059512C1A}" type="slidenum">
              <a:rPr kumimoji="1" lang="ja-JP" altLang="en-US" smtClean="0"/>
              <a:t>9</a:t>
            </a:fld>
            <a:endParaRPr kumimoji="1" lang="ja-JP" altLang="en-US"/>
          </a:p>
        </p:txBody>
      </p:sp>
      <p:sp>
        <p:nvSpPr>
          <p:cNvPr id="5" name="正方形/長方形 4">
            <a:extLst>
              <a:ext uri="{FF2B5EF4-FFF2-40B4-BE49-F238E27FC236}">
                <a16:creationId xmlns:a16="http://schemas.microsoft.com/office/drawing/2014/main" id="{AE892DC4-A5DF-92D0-9DE7-408F82F870FE}"/>
              </a:ext>
            </a:extLst>
          </p:cNvPr>
          <p:cNvSpPr/>
          <p:nvPr/>
        </p:nvSpPr>
        <p:spPr>
          <a:xfrm>
            <a:off x="586810" y="4178595"/>
            <a:ext cx="2306541" cy="16033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ts val="1200"/>
              </a:lnSpc>
            </a:pPr>
            <a:endParaRPr kumimoji="1" lang="en-US" altLang="ja-JP" b="1" dirty="0">
              <a:latin typeface="メイリオ" pitchFamily="50" charset="-128"/>
              <a:ea typeface="メイリオ" pitchFamily="50" charset="-128"/>
              <a:cs typeface="メイリオ" pitchFamily="50" charset="-128"/>
            </a:endParaRPr>
          </a:p>
          <a:p>
            <a:pPr algn="ctr"/>
            <a:r>
              <a:rPr kumimoji="1" lang="ja-JP" altLang="en-US" sz="2000" b="1" dirty="0">
                <a:latin typeface="メイリオ" pitchFamily="50" charset="-128"/>
                <a:ea typeface="メイリオ" pitchFamily="50" charset="-128"/>
                <a:cs typeface="メイリオ" pitchFamily="50" charset="-128"/>
              </a:rPr>
              <a:t>情報収集</a:t>
            </a:r>
          </a:p>
        </p:txBody>
      </p:sp>
      <p:sp>
        <p:nvSpPr>
          <p:cNvPr id="6" name="正方形/長方形 5">
            <a:extLst>
              <a:ext uri="{FF2B5EF4-FFF2-40B4-BE49-F238E27FC236}">
                <a16:creationId xmlns:a16="http://schemas.microsoft.com/office/drawing/2014/main" id="{E383AC64-C594-DBF1-7585-5F50112CD2A7}"/>
              </a:ext>
            </a:extLst>
          </p:cNvPr>
          <p:cNvSpPr/>
          <p:nvPr/>
        </p:nvSpPr>
        <p:spPr>
          <a:xfrm>
            <a:off x="3588267" y="4178595"/>
            <a:ext cx="2419128" cy="160332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000" b="1" dirty="0">
                <a:latin typeface="メイリオ" pitchFamily="50" charset="-128"/>
                <a:ea typeface="メイリオ" pitchFamily="50" charset="-128"/>
                <a:cs typeface="メイリオ" pitchFamily="50" charset="-128"/>
              </a:rPr>
              <a:t>情報の整理・分析</a:t>
            </a:r>
            <a:endParaRPr kumimoji="1" lang="en-US" altLang="ja-JP" sz="2000" b="1" dirty="0">
              <a:latin typeface="メイリオ" pitchFamily="50" charset="-128"/>
              <a:ea typeface="メイリオ" pitchFamily="50" charset="-128"/>
              <a:cs typeface="メイリオ" pitchFamily="50" charset="-128"/>
            </a:endParaRPr>
          </a:p>
          <a:p>
            <a:pPr algn="ctr"/>
            <a:r>
              <a:rPr kumimoji="1" lang="ja-JP" altLang="en-US" sz="2000" b="1" dirty="0">
                <a:latin typeface="メイリオ" pitchFamily="50" charset="-128"/>
                <a:ea typeface="メイリオ" pitchFamily="50" charset="-128"/>
                <a:cs typeface="メイリオ" pitchFamily="50" charset="-128"/>
              </a:rPr>
              <a:t>（根拠を持って）</a:t>
            </a:r>
          </a:p>
        </p:txBody>
      </p:sp>
      <p:pic>
        <p:nvPicPr>
          <p:cNvPr id="8" name="図 7">
            <a:extLst>
              <a:ext uri="{FF2B5EF4-FFF2-40B4-BE49-F238E27FC236}">
                <a16:creationId xmlns:a16="http://schemas.microsoft.com/office/drawing/2014/main" id="{BFD580F6-2B02-9623-61C7-C333126457DF}"/>
              </a:ext>
            </a:extLst>
          </p:cNvPr>
          <p:cNvPicPr>
            <a:picLocks noChangeAspect="1"/>
          </p:cNvPicPr>
          <p:nvPr/>
        </p:nvPicPr>
        <p:blipFill>
          <a:blip r:embed="rId3"/>
          <a:stretch>
            <a:fillRect/>
          </a:stretch>
        </p:blipFill>
        <p:spPr>
          <a:xfrm>
            <a:off x="7027747" y="3298035"/>
            <a:ext cx="4259786" cy="3194840"/>
          </a:xfrm>
          <a:prstGeom prst="rect">
            <a:avLst/>
          </a:prstGeom>
        </p:spPr>
      </p:pic>
      <p:sp>
        <p:nvSpPr>
          <p:cNvPr id="4" name="正方形/長方形 3">
            <a:extLst>
              <a:ext uri="{FF2B5EF4-FFF2-40B4-BE49-F238E27FC236}">
                <a16:creationId xmlns:a16="http://schemas.microsoft.com/office/drawing/2014/main" id="{F50EC686-394E-DE9B-CB90-BC6EFC49AC6D}"/>
              </a:ext>
            </a:extLst>
          </p:cNvPr>
          <p:cNvSpPr/>
          <p:nvPr/>
        </p:nvSpPr>
        <p:spPr>
          <a:xfrm>
            <a:off x="463793" y="3949995"/>
            <a:ext cx="5809415" cy="2195624"/>
          </a:xfrm>
          <a:prstGeom prst="rect">
            <a:avLst/>
          </a:prstGeom>
          <a:noFill/>
          <a:ln w="38100">
            <a:solidFill>
              <a:srgbClr val="FF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6D85048B-555A-9E7D-4CB3-33FDF7AE8715}"/>
              </a:ext>
            </a:extLst>
          </p:cNvPr>
          <p:cNvSpPr/>
          <p:nvPr/>
        </p:nvSpPr>
        <p:spPr>
          <a:xfrm>
            <a:off x="3034360" y="4616976"/>
            <a:ext cx="520995" cy="86166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6D53673B-CF61-4322-92AC-13BA9040E57A}"/>
              </a:ext>
            </a:extLst>
          </p:cNvPr>
          <p:cNvGrpSpPr/>
          <p:nvPr/>
        </p:nvGrpSpPr>
        <p:grpSpPr>
          <a:xfrm>
            <a:off x="8337711" y="943702"/>
            <a:ext cx="3577842" cy="2359611"/>
            <a:chOff x="8337711" y="943702"/>
            <a:chExt cx="3577842" cy="2359611"/>
          </a:xfrm>
        </p:grpSpPr>
        <p:sp>
          <p:nvSpPr>
            <p:cNvPr id="7" name="円/楕円 1">
              <a:extLst>
                <a:ext uri="{FF2B5EF4-FFF2-40B4-BE49-F238E27FC236}">
                  <a16:creationId xmlns:a16="http://schemas.microsoft.com/office/drawing/2014/main" id="{AD58AC23-F46E-4525-B9E0-18C0BA5D3DD5}"/>
                </a:ext>
              </a:extLst>
            </p:cNvPr>
            <p:cNvSpPr/>
            <p:nvPr/>
          </p:nvSpPr>
          <p:spPr>
            <a:xfrm>
              <a:off x="8337711" y="943702"/>
              <a:ext cx="1030894" cy="608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円/楕円 1">
              <a:extLst>
                <a:ext uri="{FF2B5EF4-FFF2-40B4-BE49-F238E27FC236}">
                  <a16:creationId xmlns:a16="http://schemas.microsoft.com/office/drawing/2014/main" id="{7FF7AE45-3E7D-42C8-85BC-A700BE1DFBBB}"/>
                </a:ext>
              </a:extLst>
            </p:cNvPr>
            <p:cNvSpPr/>
            <p:nvPr/>
          </p:nvSpPr>
          <p:spPr>
            <a:xfrm>
              <a:off x="10884659" y="2695235"/>
              <a:ext cx="1030894" cy="608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5" name="円/楕円 1">
            <a:extLst>
              <a:ext uri="{FF2B5EF4-FFF2-40B4-BE49-F238E27FC236}">
                <a16:creationId xmlns:a16="http://schemas.microsoft.com/office/drawing/2014/main" id="{F64ADCE1-5B90-43F0-9E7E-F0B0B4C0ACAB}"/>
              </a:ext>
            </a:extLst>
          </p:cNvPr>
          <p:cNvSpPr/>
          <p:nvPr/>
        </p:nvSpPr>
        <p:spPr>
          <a:xfrm>
            <a:off x="1584815" y="3058510"/>
            <a:ext cx="2556261" cy="6821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 name="円/楕円 1">
            <a:extLst>
              <a:ext uri="{FF2B5EF4-FFF2-40B4-BE49-F238E27FC236}">
                <a16:creationId xmlns:a16="http://schemas.microsoft.com/office/drawing/2014/main" id="{068EA745-BF05-46DF-9978-8BFD3E442ECD}"/>
              </a:ext>
            </a:extLst>
          </p:cNvPr>
          <p:cNvSpPr/>
          <p:nvPr/>
        </p:nvSpPr>
        <p:spPr>
          <a:xfrm>
            <a:off x="4506521" y="2695235"/>
            <a:ext cx="2756127" cy="667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353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FE48289A34AAF4DBF52C0BE2CE99ECE" ma:contentTypeVersion="14" ma:contentTypeDescription="新しいドキュメントを作成します。" ma:contentTypeScope="" ma:versionID="b27dcce5609776f42105145c094a6636">
  <xsd:schema xmlns:xsd="http://www.w3.org/2001/XMLSchema" xmlns:xs="http://www.w3.org/2001/XMLSchema" xmlns:p="http://schemas.microsoft.com/office/2006/metadata/properties" xmlns:ns2="a6f9f875-7af9-4528-8c5c-fc377319d8fb" xmlns:ns3="263dbbe5-076b-4606-a03b-9598f5f2f35a" targetNamespace="http://schemas.microsoft.com/office/2006/metadata/properties" ma:root="true" ma:fieldsID="3cbf8a2414edea615ff60a627a5b6c86" ns2:_="" ns3:_="">
    <xsd:import namespace="a6f9f875-7af9-4528-8c5c-fc377319d8fb"/>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9f875-7af9-4528-8c5c-fc377319d8fb"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1687ae2-0cce-42c8-9382-2835170683ef}"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lcf76f155ced4ddcb4097134ff3c332f xmlns="a6f9f875-7af9-4528-8c5c-fc377319d8fb">
      <Terms xmlns="http://schemas.microsoft.com/office/infopath/2007/PartnerControls"/>
    </lcf76f155ced4ddcb4097134ff3c332f>
    <Owner xmlns="a6f9f875-7af9-4528-8c5c-fc377319d8fb">
      <UserInfo>
        <DisplayName/>
        <AccountId xsi:nil="true"/>
        <AccountType/>
      </UserInfo>
    </Owner>
  </documentManagement>
</p:properties>
</file>

<file path=customXml/itemProps1.xml><?xml version="1.0" encoding="utf-8"?>
<ds:datastoreItem xmlns:ds="http://schemas.openxmlformats.org/officeDocument/2006/customXml" ds:itemID="{5193D948-62DB-4ECC-A983-2A977833147F}"/>
</file>

<file path=customXml/itemProps2.xml><?xml version="1.0" encoding="utf-8"?>
<ds:datastoreItem xmlns:ds="http://schemas.openxmlformats.org/officeDocument/2006/customXml" ds:itemID="{DF632671-56CC-4501-98C3-EA8F3627AFAE}"/>
</file>

<file path=customXml/itemProps3.xml><?xml version="1.0" encoding="utf-8"?>
<ds:datastoreItem xmlns:ds="http://schemas.openxmlformats.org/officeDocument/2006/customXml" ds:itemID="{E37E9D7D-4134-41D7-B635-C21DAE963388}"/>
</file>

<file path=docProps/app.xml><?xml version="1.0" encoding="utf-8"?>
<Properties xmlns="http://schemas.openxmlformats.org/officeDocument/2006/extended-properties" xmlns:vt="http://schemas.openxmlformats.org/officeDocument/2006/docPropsVTypes">
  <Template>基礎</Template>
  <TotalTime>2077</TotalTime>
  <Words>3946</Words>
  <Application>Microsoft Office PowerPoint</Application>
  <PresentationFormat>ワイド画面</PresentationFormat>
  <Paragraphs>567</Paragraphs>
  <Slides>37</Slides>
  <Notes>13</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37</vt:i4>
      </vt:variant>
    </vt:vector>
  </HeadingPairs>
  <TitlesOfParts>
    <vt:vector size="48" baseType="lpstr">
      <vt:lpstr>BIZ UDPゴシック</vt:lpstr>
      <vt:lpstr>HG丸ｺﾞｼｯｸM-PRO</vt:lpstr>
      <vt:lpstr>ＭＳ 明朝</vt:lpstr>
      <vt:lpstr>メイリオ</vt:lpstr>
      <vt:lpstr>メイリオ</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アイスブレイク（自己紹介）　１１：２０～１１：２５</vt:lpstr>
      <vt:lpstr>PowerPoint プレゼンテーション</vt:lpstr>
      <vt:lpstr>全体共有  実践報告Ⅰの振り返り</vt:lpstr>
      <vt:lpstr>PowerPoint プレゼンテーション</vt:lpstr>
      <vt:lpstr>アセスメントとは</vt:lpstr>
      <vt:lpstr>お昼休憩  12：10～13：10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講　評</vt:lpstr>
      <vt:lpstr>初任者・現任・主任研修のつながり</vt:lpstr>
      <vt:lpstr>法定研修と実習（インターバル）の連関</vt:lpstr>
      <vt:lpstr>現任研修　インターバル実習　訪問先イメージ</vt:lpstr>
      <vt:lpstr>現任研修における「実習」の必要性</vt:lpstr>
      <vt:lpstr>実習（インターバル）の目的・意義</vt:lpstr>
      <vt:lpstr>PowerPoint プレゼンテーション</vt:lpstr>
      <vt:lpstr>PowerPoint プレゼンテーション</vt:lpstr>
      <vt:lpstr>実践報告Ⅲ 「演習講師の養成、実習受入体制整備」</vt:lpstr>
      <vt:lpstr>PowerPoint プレゼンテーション</vt:lpstr>
      <vt:lpstr>PowerPoint プレゼンテーション</vt:lpstr>
      <vt:lpstr>【実践報告】</vt:lpstr>
      <vt:lpstr>PowerPoint プレゼンテーション</vt:lpstr>
      <vt:lpstr>PowerPoint プレゼンテーション</vt:lpstr>
      <vt:lpstr>福井県における実践と課題の報告</vt:lpstr>
      <vt:lpstr>PowerPoint プレゼンテーション</vt:lpstr>
      <vt:lpstr>PowerPoint プレゼンテーション</vt:lpstr>
      <vt:lpstr>【実践報告】</vt:lpstr>
      <vt:lpstr>PowerPoint プレゼンテーション</vt:lpstr>
      <vt:lpstr>PowerPoint プレゼンテーション</vt:lpstr>
      <vt:lpstr>ケアマネジメント基礎コースの 本日メニューは、ここまでです。  大変お疲れさまでした。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令和3年度 相談支援従事者指導者養成研修 ケアマネジメント基礎コース 実習体制に向けた都道府県での実践と課題</dc:title>
  <dc:creator>正</dc:creator>
  <cp:lastModifiedBy>正 橋詰</cp:lastModifiedBy>
  <cp:revision>98</cp:revision>
  <cp:lastPrinted>2024-01-27T05:04:35Z</cp:lastPrinted>
  <dcterms:created xsi:type="dcterms:W3CDTF">2021-11-24T10:15:40Z</dcterms:created>
  <dcterms:modified xsi:type="dcterms:W3CDTF">2025-02-10T07:17:34Z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0x010100FFE48289A34AAF4DBF52C0BE2CE99ECE</vt:lpwstr>
  </property>
</Properties>
</file>